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7" r:id="rId2"/>
    <p:sldId id="258" r:id="rId3"/>
    <p:sldId id="266" r:id="rId4"/>
    <p:sldId id="269" r:id="rId5"/>
    <p:sldId id="270" r:id="rId6"/>
    <p:sldId id="272" r:id="rId7"/>
    <p:sldId id="271" r:id="rId8"/>
    <p:sldId id="276" r:id="rId9"/>
    <p:sldId id="268" r:id="rId10"/>
    <p:sldId id="267" r:id="rId11"/>
    <p:sldId id="262" r:id="rId12"/>
    <p:sldId id="263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1A7191-164A-4B54-9109-767A05C9A83B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CA4E13-947A-42D8-909D-237A5E5D84AA}">
      <dgm:prSet/>
      <dgm:spPr/>
      <dgm:t>
        <a:bodyPr/>
        <a:lstStyle/>
        <a:p>
          <a:r>
            <a:rPr lang="hr-HR" b="1" dirty="0">
              <a:solidFill>
                <a:srgbClr val="FFC000"/>
              </a:solidFill>
              <a:latin typeface="Juice ITC" panose="04040403040A02020202" pitchFamily="82" charset="0"/>
            </a:rPr>
            <a:t>Učenici su upoznali legendu o nastanku Istarskih toplica.</a:t>
          </a:r>
          <a:endParaRPr lang="en-US" b="1" dirty="0">
            <a:solidFill>
              <a:srgbClr val="FFC000"/>
            </a:solidFill>
            <a:latin typeface="Juice ITC" panose="04040403040A02020202" pitchFamily="82" charset="0"/>
          </a:endParaRPr>
        </a:p>
      </dgm:t>
    </dgm:pt>
    <dgm:pt modelId="{79E95CEC-C558-4CCA-B9D6-0DF34A5CD0AC}" type="parTrans" cxnId="{113AE9ED-FF83-41B7-852D-F175C5C82E10}">
      <dgm:prSet/>
      <dgm:spPr/>
      <dgm:t>
        <a:bodyPr/>
        <a:lstStyle/>
        <a:p>
          <a:endParaRPr lang="en-US"/>
        </a:p>
      </dgm:t>
    </dgm:pt>
    <dgm:pt modelId="{47D35A05-D7EF-482D-A776-174BCF744828}" type="sibTrans" cxnId="{113AE9ED-FF83-41B7-852D-F175C5C82E10}">
      <dgm:prSet/>
      <dgm:spPr/>
      <dgm:t>
        <a:bodyPr/>
        <a:lstStyle/>
        <a:p>
          <a:endParaRPr lang="en-US"/>
        </a:p>
      </dgm:t>
    </dgm:pt>
    <dgm:pt modelId="{6B1A3A2B-BCB8-40E6-BC2D-9804E9F2DC8D}">
      <dgm:prSet/>
      <dgm:spPr/>
      <dgm:t>
        <a:bodyPr/>
        <a:lstStyle/>
        <a:p>
          <a:r>
            <a:rPr lang="hr-HR" b="1" dirty="0">
              <a:solidFill>
                <a:srgbClr val="FFC000"/>
              </a:solidFill>
              <a:latin typeface="Juice ITC" panose="04040403040A02020202" pitchFamily="82" charset="0"/>
            </a:rPr>
            <a:t>Učenici su ilustrirali likove koje su upoznali u legendi.</a:t>
          </a:r>
          <a:endParaRPr lang="en-US" b="1" dirty="0">
            <a:solidFill>
              <a:srgbClr val="FFC000"/>
            </a:solidFill>
            <a:latin typeface="Juice ITC" panose="04040403040A02020202" pitchFamily="82" charset="0"/>
          </a:endParaRPr>
        </a:p>
      </dgm:t>
    </dgm:pt>
    <dgm:pt modelId="{A1586F6C-5EAF-4143-BC2B-E0077BF23FF0}" type="parTrans" cxnId="{FBD4C94B-09DB-49D2-BC2B-839A585D8EAA}">
      <dgm:prSet/>
      <dgm:spPr/>
      <dgm:t>
        <a:bodyPr/>
        <a:lstStyle/>
        <a:p>
          <a:endParaRPr lang="en-US"/>
        </a:p>
      </dgm:t>
    </dgm:pt>
    <dgm:pt modelId="{7407EFE6-D44E-43F8-876D-67DB8958A61C}" type="sibTrans" cxnId="{FBD4C94B-09DB-49D2-BC2B-839A585D8EAA}">
      <dgm:prSet/>
      <dgm:spPr/>
      <dgm:t>
        <a:bodyPr/>
        <a:lstStyle/>
        <a:p>
          <a:endParaRPr lang="en-US"/>
        </a:p>
      </dgm:t>
    </dgm:pt>
    <dgm:pt modelId="{D74D422F-C143-4EAF-8987-4C65ED022369}">
      <dgm:prSet/>
      <dgm:spPr/>
      <dgm:t>
        <a:bodyPr/>
        <a:lstStyle/>
        <a:p>
          <a:r>
            <a:rPr lang="hr-HR" b="1" dirty="0">
              <a:solidFill>
                <a:srgbClr val="FFC000"/>
              </a:solidFill>
              <a:latin typeface="Juice ITC" panose="04040403040A02020202" pitchFamily="82" charset="0"/>
            </a:rPr>
            <a:t>Priču su upotpunili i obogatili ilustracijama.</a:t>
          </a:r>
          <a:endParaRPr lang="en-US" b="1" dirty="0">
            <a:solidFill>
              <a:srgbClr val="FFC000"/>
            </a:solidFill>
            <a:latin typeface="Juice ITC" panose="04040403040A02020202" pitchFamily="82" charset="0"/>
          </a:endParaRPr>
        </a:p>
      </dgm:t>
    </dgm:pt>
    <dgm:pt modelId="{1FA6F9C1-ADCA-42EE-A1C9-5EE2BEC9C117}" type="parTrans" cxnId="{9ACA0643-50E6-4C45-9F52-1C487AEAFB71}">
      <dgm:prSet/>
      <dgm:spPr/>
      <dgm:t>
        <a:bodyPr/>
        <a:lstStyle/>
        <a:p>
          <a:endParaRPr lang="en-US"/>
        </a:p>
      </dgm:t>
    </dgm:pt>
    <dgm:pt modelId="{6ECAFF32-8D47-491C-88E3-B75E13B1B3A6}" type="sibTrans" cxnId="{9ACA0643-50E6-4C45-9F52-1C487AEAFB71}">
      <dgm:prSet/>
      <dgm:spPr/>
      <dgm:t>
        <a:bodyPr/>
        <a:lstStyle/>
        <a:p>
          <a:endParaRPr lang="en-US"/>
        </a:p>
      </dgm:t>
    </dgm:pt>
    <dgm:pt modelId="{70F7D0EE-2285-4CC4-AB20-691A32386E47}">
      <dgm:prSet/>
      <dgm:spPr/>
      <dgm:t>
        <a:bodyPr/>
        <a:lstStyle/>
        <a:p>
          <a:r>
            <a:rPr lang="hr-HR" b="1" dirty="0">
              <a:solidFill>
                <a:srgbClr val="FFC000"/>
              </a:solidFill>
              <a:latin typeface="Juice ITC" panose="04040403040A02020202" pitchFamily="82" charset="0"/>
            </a:rPr>
            <a:t>Tekst u slikovnici pisali dijalektom.</a:t>
          </a:r>
          <a:endParaRPr lang="en-US" b="1" dirty="0">
            <a:solidFill>
              <a:srgbClr val="FFC000"/>
            </a:solidFill>
            <a:latin typeface="Juice ITC" panose="04040403040A02020202" pitchFamily="82" charset="0"/>
          </a:endParaRPr>
        </a:p>
      </dgm:t>
    </dgm:pt>
    <dgm:pt modelId="{25604860-B950-48FC-A62F-A124671EFBA0}" type="parTrans" cxnId="{E1417A75-E0DA-4CD7-B44C-C4F09E2F3C3C}">
      <dgm:prSet/>
      <dgm:spPr/>
      <dgm:t>
        <a:bodyPr/>
        <a:lstStyle/>
        <a:p>
          <a:endParaRPr lang="en-US"/>
        </a:p>
      </dgm:t>
    </dgm:pt>
    <dgm:pt modelId="{AE57EBE0-426D-4ADD-8131-FA7EA5B51E2B}" type="sibTrans" cxnId="{E1417A75-E0DA-4CD7-B44C-C4F09E2F3C3C}">
      <dgm:prSet/>
      <dgm:spPr/>
      <dgm:t>
        <a:bodyPr/>
        <a:lstStyle/>
        <a:p>
          <a:endParaRPr lang="en-US"/>
        </a:p>
      </dgm:t>
    </dgm:pt>
    <dgm:pt modelId="{55ED6763-7C7F-403D-8AEF-A117CDBB305D}">
      <dgm:prSet/>
      <dgm:spPr/>
      <dgm:t>
        <a:bodyPr/>
        <a:lstStyle/>
        <a:p>
          <a:endParaRPr lang="en-US" b="1" dirty="0">
            <a:solidFill>
              <a:srgbClr val="FFC000"/>
            </a:solidFill>
            <a:latin typeface="Juice ITC" panose="04040403040A02020202" pitchFamily="82" charset="0"/>
          </a:endParaRPr>
        </a:p>
      </dgm:t>
    </dgm:pt>
    <dgm:pt modelId="{A9A0DC1A-2CC4-4C52-B9E2-D5039E8587B2}" type="parTrans" cxnId="{B88DAA48-CBB9-433A-9E7E-891B2333DD1E}">
      <dgm:prSet/>
      <dgm:spPr/>
      <dgm:t>
        <a:bodyPr/>
        <a:lstStyle/>
        <a:p>
          <a:endParaRPr lang="en-US"/>
        </a:p>
      </dgm:t>
    </dgm:pt>
    <dgm:pt modelId="{B145C7AA-3EA1-49FC-8609-DB5F28AAF8DB}" type="sibTrans" cxnId="{B88DAA48-CBB9-433A-9E7E-891B2333DD1E}">
      <dgm:prSet/>
      <dgm:spPr/>
      <dgm:t>
        <a:bodyPr/>
        <a:lstStyle/>
        <a:p>
          <a:endParaRPr lang="en-US"/>
        </a:p>
      </dgm:t>
    </dgm:pt>
    <dgm:pt modelId="{4AC598BA-6D02-4F85-ADB2-A2C0A836E516}" type="pres">
      <dgm:prSet presAssocID="{1E1A7191-164A-4B54-9109-767A05C9A83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EF075C0E-1D97-41C1-A6AB-918F71617A23}" type="pres">
      <dgm:prSet presAssocID="{63CA4E13-947A-42D8-909D-237A5E5D84AA}" presName="thickLine" presStyleLbl="alignNode1" presStyleIdx="0" presStyleCnt="5"/>
      <dgm:spPr/>
    </dgm:pt>
    <dgm:pt modelId="{B321D6A9-1719-4030-AAF9-94BF471EF2D1}" type="pres">
      <dgm:prSet presAssocID="{63CA4E13-947A-42D8-909D-237A5E5D84AA}" presName="horz1" presStyleCnt="0"/>
      <dgm:spPr/>
    </dgm:pt>
    <dgm:pt modelId="{EED35DAF-74A6-4600-B345-21119CC833F4}" type="pres">
      <dgm:prSet presAssocID="{63CA4E13-947A-42D8-909D-237A5E5D84AA}" presName="tx1" presStyleLbl="revTx" presStyleIdx="0" presStyleCnt="5"/>
      <dgm:spPr/>
      <dgm:t>
        <a:bodyPr/>
        <a:lstStyle/>
        <a:p>
          <a:endParaRPr lang="hr-HR"/>
        </a:p>
      </dgm:t>
    </dgm:pt>
    <dgm:pt modelId="{3C9BA9D4-63F0-47BC-88CE-836F1063FD49}" type="pres">
      <dgm:prSet presAssocID="{63CA4E13-947A-42D8-909D-237A5E5D84AA}" presName="vert1" presStyleCnt="0"/>
      <dgm:spPr/>
    </dgm:pt>
    <dgm:pt modelId="{536B717D-9DAB-4E8C-BDD8-22A528E0832B}" type="pres">
      <dgm:prSet presAssocID="{6B1A3A2B-BCB8-40E6-BC2D-9804E9F2DC8D}" presName="thickLine" presStyleLbl="alignNode1" presStyleIdx="1" presStyleCnt="5"/>
      <dgm:spPr/>
    </dgm:pt>
    <dgm:pt modelId="{F42FFD7A-A6C2-45AB-9E9A-A334B404A876}" type="pres">
      <dgm:prSet presAssocID="{6B1A3A2B-BCB8-40E6-BC2D-9804E9F2DC8D}" presName="horz1" presStyleCnt="0"/>
      <dgm:spPr/>
    </dgm:pt>
    <dgm:pt modelId="{B840E30F-25D3-49FD-8A23-4A302FB248CA}" type="pres">
      <dgm:prSet presAssocID="{6B1A3A2B-BCB8-40E6-BC2D-9804E9F2DC8D}" presName="tx1" presStyleLbl="revTx" presStyleIdx="1" presStyleCnt="5"/>
      <dgm:spPr/>
      <dgm:t>
        <a:bodyPr/>
        <a:lstStyle/>
        <a:p>
          <a:endParaRPr lang="hr-HR"/>
        </a:p>
      </dgm:t>
    </dgm:pt>
    <dgm:pt modelId="{D34AD237-58D5-422D-B3C8-58D1D92C209C}" type="pres">
      <dgm:prSet presAssocID="{6B1A3A2B-BCB8-40E6-BC2D-9804E9F2DC8D}" presName="vert1" presStyleCnt="0"/>
      <dgm:spPr/>
    </dgm:pt>
    <dgm:pt modelId="{DE94C5FA-35E5-41E9-824C-AFE249C7D317}" type="pres">
      <dgm:prSet presAssocID="{D74D422F-C143-4EAF-8987-4C65ED022369}" presName="thickLine" presStyleLbl="alignNode1" presStyleIdx="2" presStyleCnt="5"/>
      <dgm:spPr/>
    </dgm:pt>
    <dgm:pt modelId="{45FE2362-926A-4F68-8D4D-00F532B3E8A0}" type="pres">
      <dgm:prSet presAssocID="{D74D422F-C143-4EAF-8987-4C65ED022369}" presName="horz1" presStyleCnt="0"/>
      <dgm:spPr/>
    </dgm:pt>
    <dgm:pt modelId="{4A5748A8-D82F-46C4-86B4-51FCB5C305A7}" type="pres">
      <dgm:prSet presAssocID="{D74D422F-C143-4EAF-8987-4C65ED022369}" presName="tx1" presStyleLbl="revTx" presStyleIdx="2" presStyleCnt="5"/>
      <dgm:spPr/>
      <dgm:t>
        <a:bodyPr/>
        <a:lstStyle/>
        <a:p>
          <a:endParaRPr lang="hr-HR"/>
        </a:p>
      </dgm:t>
    </dgm:pt>
    <dgm:pt modelId="{DB12D207-B233-4B68-AF90-58E56F96C120}" type="pres">
      <dgm:prSet presAssocID="{D74D422F-C143-4EAF-8987-4C65ED022369}" presName="vert1" presStyleCnt="0"/>
      <dgm:spPr/>
    </dgm:pt>
    <dgm:pt modelId="{6A4F1D00-F220-466F-BC07-3222A1B4B5B4}" type="pres">
      <dgm:prSet presAssocID="{70F7D0EE-2285-4CC4-AB20-691A32386E47}" presName="thickLine" presStyleLbl="alignNode1" presStyleIdx="3" presStyleCnt="5"/>
      <dgm:spPr/>
    </dgm:pt>
    <dgm:pt modelId="{43877E84-3317-4AB2-AC8A-A66A0455F189}" type="pres">
      <dgm:prSet presAssocID="{70F7D0EE-2285-4CC4-AB20-691A32386E47}" presName="horz1" presStyleCnt="0"/>
      <dgm:spPr/>
    </dgm:pt>
    <dgm:pt modelId="{1A444BF9-4846-4138-8ADF-AC7DCA254A1D}" type="pres">
      <dgm:prSet presAssocID="{70F7D0EE-2285-4CC4-AB20-691A32386E47}" presName="tx1" presStyleLbl="revTx" presStyleIdx="3" presStyleCnt="5"/>
      <dgm:spPr/>
      <dgm:t>
        <a:bodyPr/>
        <a:lstStyle/>
        <a:p>
          <a:endParaRPr lang="hr-HR"/>
        </a:p>
      </dgm:t>
    </dgm:pt>
    <dgm:pt modelId="{754A9B54-B3C5-499A-9475-0FC8304D6E81}" type="pres">
      <dgm:prSet presAssocID="{70F7D0EE-2285-4CC4-AB20-691A32386E47}" presName="vert1" presStyleCnt="0"/>
      <dgm:spPr/>
    </dgm:pt>
    <dgm:pt modelId="{7F0EB5D0-089B-4A5D-9632-9FB6F744E203}" type="pres">
      <dgm:prSet presAssocID="{55ED6763-7C7F-403D-8AEF-A117CDBB305D}" presName="thickLine" presStyleLbl="alignNode1" presStyleIdx="4" presStyleCnt="5"/>
      <dgm:spPr/>
    </dgm:pt>
    <dgm:pt modelId="{0D298D41-4729-45D2-8EF9-2B39DA3C55E0}" type="pres">
      <dgm:prSet presAssocID="{55ED6763-7C7F-403D-8AEF-A117CDBB305D}" presName="horz1" presStyleCnt="0"/>
      <dgm:spPr/>
    </dgm:pt>
    <dgm:pt modelId="{7DDB4C22-7854-4A51-84A8-2D616DE0555A}" type="pres">
      <dgm:prSet presAssocID="{55ED6763-7C7F-403D-8AEF-A117CDBB305D}" presName="tx1" presStyleLbl="revTx" presStyleIdx="4" presStyleCnt="5"/>
      <dgm:spPr/>
      <dgm:t>
        <a:bodyPr/>
        <a:lstStyle/>
        <a:p>
          <a:endParaRPr lang="hr-HR"/>
        </a:p>
      </dgm:t>
    </dgm:pt>
    <dgm:pt modelId="{F7109381-EED6-4911-A28A-0B94343C4774}" type="pres">
      <dgm:prSet presAssocID="{55ED6763-7C7F-403D-8AEF-A117CDBB305D}" presName="vert1" presStyleCnt="0"/>
      <dgm:spPr/>
    </dgm:pt>
  </dgm:ptLst>
  <dgm:cxnLst>
    <dgm:cxn modelId="{E1417A75-E0DA-4CD7-B44C-C4F09E2F3C3C}" srcId="{1E1A7191-164A-4B54-9109-767A05C9A83B}" destId="{70F7D0EE-2285-4CC4-AB20-691A32386E47}" srcOrd="3" destOrd="0" parTransId="{25604860-B950-48FC-A62F-A124671EFBA0}" sibTransId="{AE57EBE0-426D-4ADD-8131-FA7EA5B51E2B}"/>
    <dgm:cxn modelId="{CBBC4725-30DA-4987-B599-DDD1A873ED17}" type="presOf" srcId="{D74D422F-C143-4EAF-8987-4C65ED022369}" destId="{4A5748A8-D82F-46C4-86B4-51FCB5C305A7}" srcOrd="0" destOrd="0" presId="urn:microsoft.com/office/officeart/2008/layout/LinedList"/>
    <dgm:cxn modelId="{9ACA0643-50E6-4C45-9F52-1C487AEAFB71}" srcId="{1E1A7191-164A-4B54-9109-767A05C9A83B}" destId="{D74D422F-C143-4EAF-8987-4C65ED022369}" srcOrd="2" destOrd="0" parTransId="{1FA6F9C1-ADCA-42EE-A1C9-5EE2BEC9C117}" sibTransId="{6ECAFF32-8D47-491C-88E3-B75E13B1B3A6}"/>
    <dgm:cxn modelId="{FBD4C94B-09DB-49D2-BC2B-839A585D8EAA}" srcId="{1E1A7191-164A-4B54-9109-767A05C9A83B}" destId="{6B1A3A2B-BCB8-40E6-BC2D-9804E9F2DC8D}" srcOrd="1" destOrd="0" parTransId="{A1586F6C-5EAF-4143-BC2B-E0077BF23FF0}" sibTransId="{7407EFE6-D44E-43F8-876D-67DB8958A61C}"/>
    <dgm:cxn modelId="{8E6844EC-3745-4EE7-AC9A-27F2D8A92AC3}" type="presOf" srcId="{63CA4E13-947A-42D8-909D-237A5E5D84AA}" destId="{EED35DAF-74A6-4600-B345-21119CC833F4}" srcOrd="0" destOrd="0" presId="urn:microsoft.com/office/officeart/2008/layout/LinedList"/>
    <dgm:cxn modelId="{434B8084-D590-473E-8060-B9CBA56CF5E4}" type="presOf" srcId="{70F7D0EE-2285-4CC4-AB20-691A32386E47}" destId="{1A444BF9-4846-4138-8ADF-AC7DCA254A1D}" srcOrd="0" destOrd="0" presId="urn:microsoft.com/office/officeart/2008/layout/LinedList"/>
    <dgm:cxn modelId="{B88DAA48-CBB9-433A-9E7E-891B2333DD1E}" srcId="{1E1A7191-164A-4B54-9109-767A05C9A83B}" destId="{55ED6763-7C7F-403D-8AEF-A117CDBB305D}" srcOrd="4" destOrd="0" parTransId="{A9A0DC1A-2CC4-4C52-B9E2-D5039E8587B2}" sibTransId="{B145C7AA-3EA1-49FC-8609-DB5F28AAF8DB}"/>
    <dgm:cxn modelId="{A7792E46-5C98-4DF9-9145-E5CC172CBD10}" type="presOf" srcId="{1E1A7191-164A-4B54-9109-767A05C9A83B}" destId="{4AC598BA-6D02-4F85-ADB2-A2C0A836E516}" srcOrd="0" destOrd="0" presId="urn:microsoft.com/office/officeart/2008/layout/LinedList"/>
    <dgm:cxn modelId="{F1753DC8-577A-4773-AAB8-1F518CABB7BB}" type="presOf" srcId="{6B1A3A2B-BCB8-40E6-BC2D-9804E9F2DC8D}" destId="{B840E30F-25D3-49FD-8A23-4A302FB248CA}" srcOrd="0" destOrd="0" presId="urn:microsoft.com/office/officeart/2008/layout/LinedList"/>
    <dgm:cxn modelId="{113AE9ED-FF83-41B7-852D-F175C5C82E10}" srcId="{1E1A7191-164A-4B54-9109-767A05C9A83B}" destId="{63CA4E13-947A-42D8-909D-237A5E5D84AA}" srcOrd="0" destOrd="0" parTransId="{79E95CEC-C558-4CCA-B9D6-0DF34A5CD0AC}" sibTransId="{47D35A05-D7EF-482D-A776-174BCF744828}"/>
    <dgm:cxn modelId="{35A0EF58-6AAF-46CE-9FC3-7048656F0AE0}" type="presOf" srcId="{55ED6763-7C7F-403D-8AEF-A117CDBB305D}" destId="{7DDB4C22-7854-4A51-84A8-2D616DE0555A}" srcOrd="0" destOrd="0" presId="urn:microsoft.com/office/officeart/2008/layout/LinedList"/>
    <dgm:cxn modelId="{35509A67-8222-44A6-92EE-12954CEBD197}" type="presParOf" srcId="{4AC598BA-6D02-4F85-ADB2-A2C0A836E516}" destId="{EF075C0E-1D97-41C1-A6AB-918F71617A23}" srcOrd="0" destOrd="0" presId="urn:microsoft.com/office/officeart/2008/layout/LinedList"/>
    <dgm:cxn modelId="{63808C45-E9C7-4013-BD42-FE04B06D208A}" type="presParOf" srcId="{4AC598BA-6D02-4F85-ADB2-A2C0A836E516}" destId="{B321D6A9-1719-4030-AAF9-94BF471EF2D1}" srcOrd="1" destOrd="0" presId="urn:microsoft.com/office/officeart/2008/layout/LinedList"/>
    <dgm:cxn modelId="{7DBB2159-D400-44BC-934D-A2FBF569B8A2}" type="presParOf" srcId="{B321D6A9-1719-4030-AAF9-94BF471EF2D1}" destId="{EED35DAF-74A6-4600-B345-21119CC833F4}" srcOrd="0" destOrd="0" presId="urn:microsoft.com/office/officeart/2008/layout/LinedList"/>
    <dgm:cxn modelId="{D2FB989C-3C42-4B6D-A6A6-B365BC15200E}" type="presParOf" srcId="{B321D6A9-1719-4030-AAF9-94BF471EF2D1}" destId="{3C9BA9D4-63F0-47BC-88CE-836F1063FD49}" srcOrd="1" destOrd="0" presId="urn:microsoft.com/office/officeart/2008/layout/LinedList"/>
    <dgm:cxn modelId="{991075C9-C778-4C2D-95E2-994A7E322AF5}" type="presParOf" srcId="{4AC598BA-6D02-4F85-ADB2-A2C0A836E516}" destId="{536B717D-9DAB-4E8C-BDD8-22A528E0832B}" srcOrd="2" destOrd="0" presId="urn:microsoft.com/office/officeart/2008/layout/LinedList"/>
    <dgm:cxn modelId="{9B59B8D7-3977-47E8-98CC-22BB2A06473A}" type="presParOf" srcId="{4AC598BA-6D02-4F85-ADB2-A2C0A836E516}" destId="{F42FFD7A-A6C2-45AB-9E9A-A334B404A876}" srcOrd="3" destOrd="0" presId="urn:microsoft.com/office/officeart/2008/layout/LinedList"/>
    <dgm:cxn modelId="{B789E86D-214C-4506-8054-EF2F2F72A3A8}" type="presParOf" srcId="{F42FFD7A-A6C2-45AB-9E9A-A334B404A876}" destId="{B840E30F-25D3-49FD-8A23-4A302FB248CA}" srcOrd="0" destOrd="0" presId="urn:microsoft.com/office/officeart/2008/layout/LinedList"/>
    <dgm:cxn modelId="{56BE90ED-7634-4425-A647-BAA1C45F9877}" type="presParOf" srcId="{F42FFD7A-A6C2-45AB-9E9A-A334B404A876}" destId="{D34AD237-58D5-422D-B3C8-58D1D92C209C}" srcOrd="1" destOrd="0" presId="urn:microsoft.com/office/officeart/2008/layout/LinedList"/>
    <dgm:cxn modelId="{69E78E09-9C90-4A95-A96F-0C14601BFAD6}" type="presParOf" srcId="{4AC598BA-6D02-4F85-ADB2-A2C0A836E516}" destId="{DE94C5FA-35E5-41E9-824C-AFE249C7D317}" srcOrd="4" destOrd="0" presId="urn:microsoft.com/office/officeart/2008/layout/LinedList"/>
    <dgm:cxn modelId="{ADB8089A-5D16-4302-905C-D3B458F881E7}" type="presParOf" srcId="{4AC598BA-6D02-4F85-ADB2-A2C0A836E516}" destId="{45FE2362-926A-4F68-8D4D-00F532B3E8A0}" srcOrd="5" destOrd="0" presId="urn:microsoft.com/office/officeart/2008/layout/LinedList"/>
    <dgm:cxn modelId="{0FDEF97E-5220-43FE-860D-E31D6BCD5FEC}" type="presParOf" srcId="{45FE2362-926A-4F68-8D4D-00F532B3E8A0}" destId="{4A5748A8-D82F-46C4-86B4-51FCB5C305A7}" srcOrd="0" destOrd="0" presId="urn:microsoft.com/office/officeart/2008/layout/LinedList"/>
    <dgm:cxn modelId="{D5146BFE-1E22-4548-9A60-D4E8DB6C40E0}" type="presParOf" srcId="{45FE2362-926A-4F68-8D4D-00F532B3E8A0}" destId="{DB12D207-B233-4B68-AF90-58E56F96C120}" srcOrd="1" destOrd="0" presId="urn:microsoft.com/office/officeart/2008/layout/LinedList"/>
    <dgm:cxn modelId="{FFFC1F7D-9472-4BDF-822A-0B176D4DFEC1}" type="presParOf" srcId="{4AC598BA-6D02-4F85-ADB2-A2C0A836E516}" destId="{6A4F1D00-F220-466F-BC07-3222A1B4B5B4}" srcOrd="6" destOrd="0" presId="urn:microsoft.com/office/officeart/2008/layout/LinedList"/>
    <dgm:cxn modelId="{43292954-C9D8-4BBC-9DFE-F41D26F569CE}" type="presParOf" srcId="{4AC598BA-6D02-4F85-ADB2-A2C0A836E516}" destId="{43877E84-3317-4AB2-AC8A-A66A0455F189}" srcOrd="7" destOrd="0" presId="urn:microsoft.com/office/officeart/2008/layout/LinedList"/>
    <dgm:cxn modelId="{CA2FDFD6-3C1D-4365-9F96-79AFD15D065E}" type="presParOf" srcId="{43877E84-3317-4AB2-AC8A-A66A0455F189}" destId="{1A444BF9-4846-4138-8ADF-AC7DCA254A1D}" srcOrd="0" destOrd="0" presId="urn:microsoft.com/office/officeart/2008/layout/LinedList"/>
    <dgm:cxn modelId="{BA6ED534-FFB2-45EB-AD10-36D63CD2A210}" type="presParOf" srcId="{43877E84-3317-4AB2-AC8A-A66A0455F189}" destId="{754A9B54-B3C5-499A-9475-0FC8304D6E81}" srcOrd="1" destOrd="0" presId="urn:microsoft.com/office/officeart/2008/layout/LinedList"/>
    <dgm:cxn modelId="{64EEB44C-6E51-49D3-8179-C7DBF855A94C}" type="presParOf" srcId="{4AC598BA-6D02-4F85-ADB2-A2C0A836E516}" destId="{7F0EB5D0-089B-4A5D-9632-9FB6F744E203}" srcOrd="8" destOrd="0" presId="urn:microsoft.com/office/officeart/2008/layout/LinedList"/>
    <dgm:cxn modelId="{8B85903C-9EB0-4675-8BB2-68E0F193ED7E}" type="presParOf" srcId="{4AC598BA-6D02-4F85-ADB2-A2C0A836E516}" destId="{0D298D41-4729-45D2-8EF9-2B39DA3C55E0}" srcOrd="9" destOrd="0" presId="urn:microsoft.com/office/officeart/2008/layout/LinedList"/>
    <dgm:cxn modelId="{9F538EF4-19E3-41B2-A735-3D70B95729C8}" type="presParOf" srcId="{0D298D41-4729-45D2-8EF9-2B39DA3C55E0}" destId="{7DDB4C22-7854-4A51-84A8-2D616DE0555A}" srcOrd="0" destOrd="0" presId="urn:microsoft.com/office/officeart/2008/layout/LinedList"/>
    <dgm:cxn modelId="{DEEE66CB-B2B1-4E09-B2C8-36CA602E845A}" type="presParOf" srcId="{0D298D41-4729-45D2-8EF9-2B39DA3C55E0}" destId="{F7109381-EED6-4911-A28A-0B94343C47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75C0E-1D97-41C1-A6AB-918F71617A23}">
      <dsp:nvSpPr>
        <dsp:cNvPr id="0" name=""/>
        <dsp:cNvSpPr/>
      </dsp:nvSpPr>
      <dsp:spPr>
        <a:xfrm>
          <a:off x="0" y="322"/>
          <a:ext cx="57556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D35DAF-74A6-4600-B345-21119CC833F4}">
      <dsp:nvSpPr>
        <dsp:cNvPr id="0" name=""/>
        <dsp:cNvSpPr/>
      </dsp:nvSpPr>
      <dsp:spPr>
        <a:xfrm>
          <a:off x="0" y="322"/>
          <a:ext cx="5755688" cy="528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rgbClr val="FFC000"/>
              </a:solidFill>
              <a:latin typeface="Juice ITC" panose="04040403040A02020202" pitchFamily="82" charset="0"/>
            </a:rPr>
            <a:t>Učenici su upoznali legendu o nastanku Istarskih toplica.</a:t>
          </a:r>
          <a:endParaRPr lang="en-US" sz="2400" b="1" kern="1200" dirty="0">
            <a:solidFill>
              <a:srgbClr val="FFC000"/>
            </a:solidFill>
            <a:latin typeface="Juice ITC" panose="04040403040A02020202" pitchFamily="82" charset="0"/>
          </a:endParaRPr>
        </a:p>
      </dsp:txBody>
      <dsp:txXfrm>
        <a:off x="0" y="322"/>
        <a:ext cx="5755688" cy="528928"/>
      </dsp:txXfrm>
    </dsp:sp>
    <dsp:sp modelId="{536B717D-9DAB-4E8C-BDD8-22A528E0832B}">
      <dsp:nvSpPr>
        <dsp:cNvPr id="0" name=""/>
        <dsp:cNvSpPr/>
      </dsp:nvSpPr>
      <dsp:spPr>
        <a:xfrm>
          <a:off x="0" y="529251"/>
          <a:ext cx="57556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40E30F-25D3-49FD-8A23-4A302FB248CA}">
      <dsp:nvSpPr>
        <dsp:cNvPr id="0" name=""/>
        <dsp:cNvSpPr/>
      </dsp:nvSpPr>
      <dsp:spPr>
        <a:xfrm>
          <a:off x="0" y="529251"/>
          <a:ext cx="5755688" cy="528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rgbClr val="FFC000"/>
              </a:solidFill>
              <a:latin typeface="Juice ITC" panose="04040403040A02020202" pitchFamily="82" charset="0"/>
            </a:rPr>
            <a:t>Učenici su ilustrirali likove koje su upoznali u legendi.</a:t>
          </a:r>
          <a:endParaRPr lang="en-US" sz="2400" b="1" kern="1200" dirty="0">
            <a:solidFill>
              <a:srgbClr val="FFC000"/>
            </a:solidFill>
            <a:latin typeface="Juice ITC" panose="04040403040A02020202" pitchFamily="82" charset="0"/>
          </a:endParaRPr>
        </a:p>
      </dsp:txBody>
      <dsp:txXfrm>
        <a:off x="0" y="529251"/>
        <a:ext cx="5755688" cy="528928"/>
      </dsp:txXfrm>
    </dsp:sp>
    <dsp:sp modelId="{DE94C5FA-35E5-41E9-824C-AFE249C7D317}">
      <dsp:nvSpPr>
        <dsp:cNvPr id="0" name=""/>
        <dsp:cNvSpPr/>
      </dsp:nvSpPr>
      <dsp:spPr>
        <a:xfrm>
          <a:off x="0" y="1058180"/>
          <a:ext cx="57556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5748A8-D82F-46C4-86B4-51FCB5C305A7}">
      <dsp:nvSpPr>
        <dsp:cNvPr id="0" name=""/>
        <dsp:cNvSpPr/>
      </dsp:nvSpPr>
      <dsp:spPr>
        <a:xfrm>
          <a:off x="0" y="1058180"/>
          <a:ext cx="5755688" cy="528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rgbClr val="FFC000"/>
              </a:solidFill>
              <a:latin typeface="Juice ITC" panose="04040403040A02020202" pitchFamily="82" charset="0"/>
            </a:rPr>
            <a:t>Priču su upotpunili i obogatili ilustracijama.</a:t>
          </a:r>
          <a:endParaRPr lang="en-US" sz="2400" b="1" kern="1200" dirty="0">
            <a:solidFill>
              <a:srgbClr val="FFC000"/>
            </a:solidFill>
            <a:latin typeface="Juice ITC" panose="04040403040A02020202" pitchFamily="82" charset="0"/>
          </a:endParaRPr>
        </a:p>
      </dsp:txBody>
      <dsp:txXfrm>
        <a:off x="0" y="1058180"/>
        <a:ext cx="5755688" cy="528928"/>
      </dsp:txXfrm>
    </dsp:sp>
    <dsp:sp modelId="{6A4F1D00-F220-466F-BC07-3222A1B4B5B4}">
      <dsp:nvSpPr>
        <dsp:cNvPr id="0" name=""/>
        <dsp:cNvSpPr/>
      </dsp:nvSpPr>
      <dsp:spPr>
        <a:xfrm>
          <a:off x="0" y="1587109"/>
          <a:ext cx="57556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444BF9-4846-4138-8ADF-AC7DCA254A1D}">
      <dsp:nvSpPr>
        <dsp:cNvPr id="0" name=""/>
        <dsp:cNvSpPr/>
      </dsp:nvSpPr>
      <dsp:spPr>
        <a:xfrm>
          <a:off x="0" y="1587109"/>
          <a:ext cx="5755688" cy="528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rgbClr val="FFC000"/>
              </a:solidFill>
              <a:latin typeface="Juice ITC" panose="04040403040A02020202" pitchFamily="82" charset="0"/>
            </a:rPr>
            <a:t>Tekst u slikovnici pisali dijalektom.</a:t>
          </a:r>
          <a:endParaRPr lang="en-US" sz="2400" b="1" kern="1200" dirty="0">
            <a:solidFill>
              <a:srgbClr val="FFC000"/>
            </a:solidFill>
            <a:latin typeface="Juice ITC" panose="04040403040A02020202" pitchFamily="82" charset="0"/>
          </a:endParaRPr>
        </a:p>
      </dsp:txBody>
      <dsp:txXfrm>
        <a:off x="0" y="1587109"/>
        <a:ext cx="5755688" cy="528928"/>
      </dsp:txXfrm>
    </dsp:sp>
    <dsp:sp modelId="{7F0EB5D0-089B-4A5D-9632-9FB6F744E203}">
      <dsp:nvSpPr>
        <dsp:cNvPr id="0" name=""/>
        <dsp:cNvSpPr/>
      </dsp:nvSpPr>
      <dsp:spPr>
        <a:xfrm>
          <a:off x="0" y="2116038"/>
          <a:ext cx="57556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DB4C22-7854-4A51-84A8-2D616DE0555A}">
      <dsp:nvSpPr>
        <dsp:cNvPr id="0" name=""/>
        <dsp:cNvSpPr/>
      </dsp:nvSpPr>
      <dsp:spPr>
        <a:xfrm>
          <a:off x="0" y="2116038"/>
          <a:ext cx="5755688" cy="528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rgbClr val="FFC000"/>
            </a:solidFill>
            <a:latin typeface="Juice ITC" panose="04040403040A02020202" pitchFamily="82" charset="0"/>
          </a:endParaRPr>
        </a:p>
      </dsp:txBody>
      <dsp:txXfrm>
        <a:off x="0" y="2116038"/>
        <a:ext cx="5755688" cy="528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9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6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62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2868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22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92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19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1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7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2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6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91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0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7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2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5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84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9E1AFF-4E9D-4FA1-810A-42350145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16" y="88777"/>
            <a:ext cx="10423529" cy="15269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Juice ITC" panose="04040403040A02020202" pitchFamily="82" charset="0"/>
              </a:rPr>
              <a:t/>
            </a:r>
            <a:br>
              <a:rPr lang="en-US" sz="4800" b="1" dirty="0">
                <a:solidFill>
                  <a:srgbClr val="FFFFFF"/>
                </a:solidFill>
                <a:latin typeface="Juice ITC" panose="04040403040A02020202" pitchFamily="82" charset="0"/>
              </a:rPr>
            </a:br>
            <a:r>
              <a:rPr lang="en-US" sz="4800" b="1" dirty="0">
                <a:solidFill>
                  <a:srgbClr val="CCCC00"/>
                </a:solidFill>
                <a:latin typeface="Juice ITC" panose="04040403040A02020202" pitchFamily="82" charset="0"/>
              </a:rPr>
              <a:t>OŠ - SE MILANA ŠORGA OPRTALJ – PORTOLE</a:t>
            </a:r>
            <a:r>
              <a:rPr lang="en-US" sz="4800" b="1" dirty="0">
                <a:solidFill>
                  <a:srgbClr val="FFFFFF"/>
                </a:solidFill>
              </a:rPr>
              <a:t/>
            </a:r>
            <a:br>
              <a:rPr lang="en-US" sz="4800" b="1" dirty="0">
                <a:solidFill>
                  <a:srgbClr val="FFFFFF"/>
                </a:solidFill>
              </a:rPr>
            </a:b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6FAD763-2CCC-4E1B-8719-789F6AC3B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97" b="11347"/>
          <a:stretch/>
        </p:blipFill>
        <p:spPr>
          <a:xfrm>
            <a:off x="527803" y="1227711"/>
            <a:ext cx="11136393" cy="3847974"/>
          </a:xfrm>
          <a:prstGeom prst="rect">
            <a:avLst/>
          </a:prstGeom>
          <a:ln w="228600" cap="sq" cmpd="thickThin">
            <a:solidFill>
              <a:srgbClr val="CC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Naslov 1">
            <a:extLst>
              <a:ext uri="{FF2B5EF4-FFF2-40B4-BE49-F238E27FC236}">
                <a16:creationId xmlns:a16="http://schemas.microsoft.com/office/drawing/2014/main" id="{613BE9C0-8FD0-4B7D-82D9-6362A18D308C}"/>
              </a:ext>
            </a:extLst>
          </p:cNvPr>
          <p:cNvSpPr txBox="1">
            <a:spLocks/>
          </p:cNvSpPr>
          <p:nvPr/>
        </p:nvSpPr>
        <p:spPr>
          <a:xfrm>
            <a:off x="824871" y="4261282"/>
            <a:ext cx="12129547" cy="25967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10000" b="1" dirty="0" err="1">
                <a:solidFill>
                  <a:srgbClr val="CCCC00"/>
                </a:solidFill>
                <a:latin typeface="Juice ITC" panose="04040403040A02020202" pitchFamily="82" charset="0"/>
              </a:rPr>
              <a:t>Istarske</a:t>
            </a:r>
            <a:r>
              <a:rPr lang="en-US" sz="10000" b="1" dirty="0">
                <a:solidFill>
                  <a:srgbClr val="CCCC00"/>
                </a:solidFill>
                <a:latin typeface="Juice ITC" panose="04040403040A02020202" pitchFamily="82" charset="0"/>
              </a:rPr>
              <a:t> </a:t>
            </a:r>
            <a:r>
              <a:rPr lang="en-US" sz="10000" b="1" dirty="0" err="1">
                <a:solidFill>
                  <a:srgbClr val="CCCC00"/>
                </a:solidFill>
                <a:latin typeface="Juice ITC" panose="04040403040A02020202" pitchFamily="82" charset="0"/>
              </a:rPr>
              <a:t>toplice</a:t>
            </a:r>
            <a:r>
              <a:rPr lang="en-US" sz="10000" b="1" dirty="0">
                <a:solidFill>
                  <a:srgbClr val="CCCC00"/>
                </a:solidFill>
                <a:latin typeface="Juice ITC" panose="04040403040A02020202" pitchFamily="82" charset="0"/>
              </a:rPr>
              <a:t> – </a:t>
            </a:r>
            <a:r>
              <a:rPr lang="en-US" sz="10000" b="1" dirty="0" err="1">
                <a:solidFill>
                  <a:srgbClr val="CCCC00"/>
                </a:solidFill>
                <a:latin typeface="Juice ITC" panose="04040403040A02020202" pitchFamily="82" charset="0"/>
              </a:rPr>
              <a:t>oaza</a:t>
            </a:r>
            <a:r>
              <a:rPr lang="en-US" sz="10000" b="1" dirty="0">
                <a:solidFill>
                  <a:srgbClr val="CCCC00"/>
                </a:solidFill>
                <a:latin typeface="Juice ITC" panose="04040403040A02020202" pitchFamily="82" charset="0"/>
              </a:rPr>
              <a:t> </a:t>
            </a:r>
            <a:r>
              <a:rPr lang="en-US" sz="10000" b="1" dirty="0" err="1">
                <a:solidFill>
                  <a:srgbClr val="CCCC00"/>
                </a:solidFill>
                <a:latin typeface="Juice ITC" panose="04040403040A02020202" pitchFamily="82" charset="0"/>
              </a:rPr>
              <a:t>zdravlja</a:t>
            </a:r>
            <a:r>
              <a:rPr lang="en-US" sz="10000" b="1" dirty="0">
                <a:solidFill>
                  <a:srgbClr val="CCCC00"/>
                </a:solidFill>
                <a:latin typeface="Juice ITC" panose="04040403040A020202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9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F74E57-B1E2-4412-8D77-2B01D059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95" y="410756"/>
            <a:ext cx="10772775" cy="165819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C000"/>
                </a:solidFill>
                <a:latin typeface="Juice ITC" panose="04040403040A02020202" pitchFamily="82" charset="0"/>
              </a:rPr>
              <a:t>GOROSTAS – LEGENDA O NASTANKU ISTARSKIH TOPLICA</a:t>
            </a:r>
            <a:endParaRPr lang="hr-HR" b="1" dirty="0">
              <a:solidFill>
                <a:srgbClr val="FFC000"/>
              </a:solidFill>
              <a:latin typeface="Juice ITC" panose="04040403040A02020202" pitchFamily="82" charset="0"/>
            </a:endParaRPr>
          </a:p>
        </p:txBody>
      </p:sp>
      <p:pic>
        <p:nvPicPr>
          <p:cNvPr id="4" name="video-1622470946">
            <a:hlinkClick r:id="" action="ppaction://media"/>
            <a:extLst>
              <a:ext uri="{FF2B5EF4-FFF2-40B4-BE49-F238E27FC236}">
                <a16:creationId xmlns:a16="http://schemas.microsoft.com/office/drawing/2014/main" id="{2B940F1F-4BEC-4B90-97F4-823F45BA50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9688" y="2052638"/>
            <a:ext cx="5994400" cy="4195762"/>
          </a:xfrm>
        </p:spPr>
      </p:pic>
      <p:sp>
        <p:nvSpPr>
          <p:cNvPr id="5" name="Strelica: desno 4">
            <a:extLst>
              <a:ext uri="{FF2B5EF4-FFF2-40B4-BE49-F238E27FC236}">
                <a16:creationId xmlns:a16="http://schemas.microsoft.com/office/drawing/2014/main" id="{2F14F9E6-2A36-4274-904E-21BD69F00DF1}"/>
              </a:ext>
            </a:extLst>
          </p:cNvPr>
          <p:cNvSpPr/>
          <p:nvPr/>
        </p:nvSpPr>
        <p:spPr>
          <a:xfrm>
            <a:off x="159796" y="5859262"/>
            <a:ext cx="2456803" cy="923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6829D82-8CC8-44C7-A53D-5E391C89C569}"/>
              </a:ext>
            </a:extLst>
          </p:cNvPr>
          <p:cNvSpPr txBox="1"/>
          <p:nvPr/>
        </p:nvSpPr>
        <p:spPr>
          <a:xfrm>
            <a:off x="362826" y="6136235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2">
                    <a:lumMod val="50000"/>
                  </a:schemeClr>
                </a:solidFill>
              </a:rPr>
              <a:t>POSLUŠAJ PRIČU!</a:t>
            </a:r>
          </a:p>
        </p:txBody>
      </p:sp>
    </p:spTree>
    <p:extLst>
      <p:ext uri="{BB962C8B-B14F-4D97-AF65-F5344CB8AC3E}">
        <p14:creationId xmlns:p14="http://schemas.microsoft.com/office/powerpoint/2010/main" val="41823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BC7B65-F6C6-4C3E-B53F-69655DF1E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C000"/>
                </a:solidFill>
                <a:latin typeface="Juice ITC" panose="04040403040A02020202" pitchFamily="82" charset="0"/>
              </a:rPr>
              <a:t>OSLIKAVANJE OGRLICA I EKO TORBI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4F587E1-EAE2-4494-ABC3-40E6CC6D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58" y="2047191"/>
            <a:ext cx="5752719" cy="39700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4400" dirty="0" err="1">
                <a:solidFill>
                  <a:srgbClr val="FFC000"/>
                </a:solidFill>
                <a:latin typeface="Juice ITC" panose="04040403040A02020202" pitchFamily="82" charset="0"/>
              </a:rPr>
              <a:t>Insprirani</a:t>
            </a:r>
            <a:r>
              <a:rPr lang="hr-HR" sz="4400" dirty="0">
                <a:solidFill>
                  <a:srgbClr val="FFC000"/>
                </a:solidFill>
                <a:latin typeface="Juice ITC" panose="04040403040A02020202" pitchFamily="82" charset="0"/>
              </a:rPr>
              <a:t> nastalom slikovnicom učenici su predložili izradu eko torbi i ogrlica.  Motivi su printani na rižin papir i </a:t>
            </a:r>
            <a:r>
              <a:rPr lang="hr-HR" sz="4400" dirty="0" err="1">
                <a:solidFill>
                  <a:srgbClr val="FFC000"/>
                </a:solidFill>
                <a:latin typeface="Juice ITC" panose="04040403040A02020202" pitchFamily="82" charset="0"/>
              </a:rPr>
              <a:t>decoupage</a:t>
            </a:r>
            <a:r>
              <a:rPr lang="hr-HR" sz="4400" dirty="0">
                <a:solidFill>
                  <a:srgbClr val="FFC000"/>
                </a:solidFill>
                <a:latin typeface="Juice ITC" panose="04040403040A02020202" pitchFamily="82" charset="0"/>
              </a:rPr>
              <a:t> tehnikom preneseni na </a:t>
            </a:r>
          </a:p>
          <a:p>
            <a:pPr marL="0" indent="0">
              <a:buNone/>
            </a:pPr>
            <a:r>
              <a:rPr lang="hr-HR" sz="4400" dirty="0">
                <a:solidFill>
                  <a:srgbClr val="FFC000"/>
                </a:solidFill>
                <a:latin typeface="Juice ITC" panose="04040403040A02020202" pitchFamily="82" charset="0"/>
              </a:rPr>
              <a:t>tkaninu i drvo.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E31525F-A6EB-4678-9710-F0564FAE8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359">
            <a:off x="6979870" y="537439"/>
            <a:ext cx="4451319" cy="628142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60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5F57B65F-18EC-414F-9505-AB3E2D7D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4" y="4786848"/>
            <a:ext cx="3377819" cy="15074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hr-HR" sz="8000" dirty="0">
                <a:solidFill>
                  <a:srgbClr val="FFC000"/>
                </a:solidFill>
                <a:latin typeface="Juice ITC" panose="04040403040A02020202" pitchFamily="82" charset="0"/>
              </a:rPr>
              <a:t>Izrada ogrlica</a:t>
            </a:r>
            <a:endParaRPr lang="en-US" sz="8000" dirty="0">
              <a:solidFill>
                <a:srgbClr val="FFC000"/>
              </a:solidFill>
              <a:latin typeface="Juice ITC" panose="04040403040A02020202" pitchFamily="82" charset="0"/>
            </a:endParaRPr>
          </a:p>
        </p:txBody>
      </p:sp>
      <p:pic>
        <p:nvPicPr>
          <p:cNvPr id="27" name="Rezervirano mjesto sadržaja 26" descr="Slika na kojoj se prikazuje na zatvorenom, pod&#10;&#10;Opis je automatski generiran">
            <a:extLst>
              <a:ext uri="{FF2B5EF4-FFF2-40B4-BE49-F238E27FC236}">
                <a16:creationId xmlns:a16="http://schemas.microsoft.com/office/drawing/2014/main" id="{52AA7A8A-35CB-483B-B33C-27BEA73B0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2188" b="2"/>
          <a:stretch/>
        </p:blipFill>
        <p:spPr>
          <a:xfrm>
            <a:off x="3064226" y="10"/>
            <a:ext cx="2966142" cy="4187119"/>
          </a:xfrm>
          <a:prstGeom prst="rect">
            <a:avLst/>
          </a:prstGeom>
        </p:spPr>
      </p:pic>
      <p:pic>
        <p:nvPicPr>
          <p:cNvPr id="21" name="Slika 20" descr="Slika na kojoj se prikazuje stol, na zatvorenom, osoba, obrok&#10;&#10;Opis je automatski generiran">
            <a:extLst>
              <a:ext uri="{FF2B5EF4-FFF2-40B4-BE49-F238E27FC236}">
                <a16:creationId xmlns:a16="http://schemas.microsoft.com/office/drawing/2014/main" id="{FB6FF28B-8BF2-44A5-8159-C82763198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" r="763" b="2"/>
          <a:stretch/>
        </p:blipFill>
        <p:spPr>
          <a:xfrm>
            <a:off x="3" y="10"/>
            <a:ext cx="2966149" cy="4187119"/>
          </a:xfrm>
          <a:prstGeom prst="rect">
            <a:avLst/>
          </a:prstGeom>
        </p:spPr>
      </p:pic>
      <p:pic>
        <p:nvPicPr>
          <p:cNvPr id="29" name="Slika 28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id="{7EB8C24D-0E27-4207-AFC1-F1D4DDFB6D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7" b="2"/>
          <a:stretch/>
        </p:blipFill>
        <p:spPr>
          <a:xfrm>
            <a:off x="9239126" y="10"/>
            <a:ext cx="2972784" cy="4187119"/>
          </a:xfrm>
          <a:prstGeom prst="rect">
            <a:avLst/>
          </a:prstGeom>
        </p:spPr>
      </p:pic>
      <p:pic>
        <p:nvPicPr>
          <p:cNvPr id="23" name="Slika 22" descr="Slika na kojoj se prikazuje osoba, stol, jelo&#10;&#10;Opis je automatski generiran">
            <a:extLst>
              <a:ext uri="{FF2B5EF4-FFF2-40B4-BE49-F238E27FC236}">
                <a16:creationId xmlns:a16="http://schemas.microsoft.com/office/drawing/2014/main" id="{57169060-3367-43EB-9616-670031C04C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7" b="2"/>
          <a:stretch/>
        </p:blipFill>
        <p:spPr>
          <a:xfrm>
            <a:off x="6148355" y="10"/>
            <a:ext cx="2972784" cy="4187119"/>
          </a:xfrm>
          <a:prstGeom prst="rect">
            <a:avLst/>
          </a:prstGeom>
        </p:spPr>
      </p:pic>
      <p:sp>
        <p:nvSpPr>
          <p:cNvPr id="37" name="Naslov 4">
            <a:extLst>
              <a:ext uri="{FF2B5EF4-FFF2-40B4-BE49-F238E27FC236}">
                <a16:creationId xmlns:a16="http://schemas.microsoft.com/office/drawing/2014/main" id="{BD15EE8B-7CCC-49DF-8145-1EFC43B370F5}"/>
              </a:ext>
            </a:extLst>
          </p:cNvPr>
          <p:cNvSpPr txBox="1">
            <a:spLocks/>
          </p:cNvSpPr>
          <p:nvPr/>
        </p:nvSpPr>
        <p:spPr>
          <a:xfrm>
            <a:off x="8078680" y="4672918"/>
            <a:ext cx="4040819" cy="1507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0000"/>
              </a:lnSpc>
            </a:pPr>
            <a:r>
              <a:rPr lang="hr-HR" sz="8000" dirty="0">
                <a:solidFill>
                  <a:srgbClr val="FFC000"/>
                </a:solidFill>
                <a:latin typeface="Juice ITC" panose="04040403040A02020202" pitchFamily="82" charset="0"/>
              </a:rPr>
              <a:t>Izrada </a:t>
            </a:r>
          </a:p>
          <a:p>
            <a:pPr>
              <a:lnSpc>
                <a:spcPct val="80000"/>
              </a:lnSpc>
            </a:pPr>
            <a:r>
              <a:rPr lang="hr-HR" sz="8000" dirty="0">
                <a:solidFill>
                  <a:srgbClr val="FFC000"/>
                </a:solidFill>
                <a:latin typeface="Juice ITC" panose="04040403040A02020202" pitchFamily="82" charset="0"/>
              </a:rPr>
              <a:t>eko torbi</a:t>
            </a:r>
            <a:endParaRPr lang="en-US" sz="8000" dirty="0">
              <a:solidFill>
                <a:srgbClr val="FFC000"/>
              </a:solidFill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41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15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17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1A1E08E-7895-48A9-A1B0-DD5BBBA6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10899317" cy="1915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6500" dirty="0">
                <a:solidFill>
                  <a:srgbClr val="FFC000"/>
                </a:solidFill>
                <a:latin typeface="Juice ITC" panose="04040403040A02020202" pitchFamily="82" charset="0"/>
              </a:rPr>
              <a:t> </a:t>
            </a:r>
            <a:r>
              <a:rPr lang="hr-HR" sz="6500" dirty="0" smtClean="0">
                <a:solidFill>
                  <a:srgbClr val="FFC000"/>
                </a:solidFill>
                <a:latin typeface="Juice ITC" panose="04040403040A02020202" pitchFamily="82" charset="0"/>
              </a:rPr>
              <a:t> </a:t>
            </a:r>
            <a:r>
              <a:rPr lang="hr-HR" sz="6500" dirty="0">
                <a:solidFill>
                  <a:srgbClr val="FFC000"/>
                </a:solidFill>
                <a:latin typeface="Juice ITC" panose="04040403040A02020202" pitchFamily="82" charset="0"/>
              </a:rPr>
              <a:t>Citati preuzeti iz slikovnice Gorostas</a:t>
            </a:r>
            <a:endParaRPr lang="en-US" sz="6500" dirty="0">
              <a:solidFill>
                <a:srgbClr val="FFC000"/>
              </a:solidFill>
              <a:latin typeface="Juice ITC" panose="04040403040A02020202" pitchFamily="82" charset="0"/>
            </a:endParaRPr>
          </a:p>
        </p:txBody>
      </p:sp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FDDA474A-B055-4D60-AD53-FB2C24ABE5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r="5647"/>
          <a:stretch/>
        </p:blipFill>
        <p:spPr>
          <a:xfrm rot="16200000">
            <a:off x="-272992" y="566762"/>
            <a:ext cx="4785463" cy="3923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DCE29E36-232D-41D3-A6AB-8B0876189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/>
          <a:stretch/>
        </p:blipFill>
        <p:spPr>
          <a:xfrm rot="16200000">
            <a:off x="3856377" y="606651"/>
            <a:ext cx="4785463" cy="3923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90B9FB4-C3F1-4315-8186-1FB088B0E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r="4530" b="2"/>
          <a:stretch/>
        </p:blipFill>
        <p:spPr>
          <a:xfrm rot="5400000">
            <a:off x="7907001" y="855890"/>
            <a:ext cx="4785463" cy="34246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62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4CADB4B-DC42-4BEB-8A15-E6FE6F14B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022" r="-2" b="-2"/>
          <a:stretch/>
        </p:blipFill>
        <p:spPr>
          <a:xfrm>
            <a:off x="0" y="101025"/>
            <a:ext cx="9950188" cy="39024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C051C28-F143-4697-B3E4-2E346367BE45}"/>
              </a:ext>
            </a:extLst>
          </p:cNvPr>
          <p:cNvSpPr txBox="1"/>
          <p:nvPr/>
        </p:nvSpPr>
        <p:spPr>
          <a:xfrm>
            <a:off x="761206" y="4143033"/>
            <a:ext cx="10796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FFC000"/>
                </a:solidFill>
                <a:latin typeface="Juice ITC" panose="04040403040A02020202" pitchFamily="82" charset="0"/>
              </a:rPr>
              <a:t>Učenici su kroz ovaj projekt zavičajne nastave  upoznali prirodne, geografske i gospodarske značajke vezane za područje Istarskih Toplica i termalnu vodu. Kroz izradu slikovnice njegovali su zavičajni govor, a posebice se istaknula njihova  kreativnost, inovativnost i poduzetništvo</a:t>
            </a:r>
            <a:r>
              <a:rPr lang="hr-HR" sz="3200" b="1">
                <a:solidFill>
                  <a:srgbClr val="FFC000"/>
                </a:solidFill>
                <a:latin typeface="Juice ITC" panose="04040403040A02020202" pitchFamily="82" charset="0"/>
              </a:rPr>
              <a:t>. </a:t>
            </a:r>
            <a:endParaRPr lang="hr-HR" sz="3200" b="1" smtClean="0">
              <a:solidFill>
                <a:srgbClr val="FFC000"/>
              </a:solidFill>
              <a:latin typeface="Juice ITC" panose="04040403040A02020202" pitchFamily="82" charset="0"/>
            </a:endParaRPr>
          </a:p>
          <a:p>
            <a:pPr algn="ctr"/>
            <a:r>
              <a:rPr lang="hr-HR" sz="3200" b="1" smtClean="0">
                <a:solidFill>
                  <a:srgbClr val="FFC000"/>
                </a:solidFill>
                <a:latin typeface="Juice ITC" panose="04040403040A02020202" pitchFamily="82" charset="0"/>
              </a:rPr>
              <a:t>Nastali </a:t>
            </a:r>
            <a:r>
              <a:rPr lang="hr-HR" sz="3200" b="1" dirty="0">
                <a:solidFill>
                  <a:srgbClr val="FFC000"/>
                </a:solidFill>
                <a:latin typeface="Juice ITC" panose="04040403040A02020202" pitchFamily="82" charset="0"/>
              </a:rPr>
              <a:t>proizvodi dostupni su za kupnju u školskoj zadruzi „Istarski </a:t>
            </a:r>
            <a:r>
              <a:rPr lang="hr-HR" sz="3200" b="1" dirty="0" err="1">
                <a:solidFill>
                  <a:srgbClr val="FFC000"/>
                </a:solidFill>
                <a:latin typeface="Juice ITC" panose="04040403040A02020202" pitchFamily="82" charset="0"/>
              </a:rPr>
              <a:t>vrhi</a:t>
            </a:r>
            <a:r>
              <a:rPr lang="hr-HR" sz="3200" b="1" dirty="0">
                <a:solidFill>
                  <a:srgbClr val="FFC000"/>
                </a:solidFill>
                <a:latin typeface="Juice ITC" panose="04040403040A02020202" pitchFamily="82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6754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A47C43A-F21A-4EE8-8618-EDD49D6E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166334"/>
            <a:ext cx="8946541" cy="4195481"/>
          </a:xfrm>
        </p:spPr>
        <p:txBody>
          <a:bodyPr/>
          <a:lstStyle/>
          <a:p>
            <a:r>
              <a:rPr lang="hr-HR" sz="3600" b="1" dirty="0">
                <a:solidFill>
                  <a:srgbClr val="FFC000"/>
                </a:solidFill>
                <a:latin typeface="Juice ITC" panose="04040403040A02020202" pitchFamily="82" charset="0"/>
              </a:rPr>
              <a:t>VODITELJI PROJEKTA: učiteljice razredne nastave Ivana Kmet i Dina </a:t>
            </a:r>
            <a:r>
              <a:rPr lang="hr-HR" sz="3600" b="1" dirty="0" err="1">
                <a:solidFill>
                  <a:srgbClr val="FFC000"/>
                </a:solidFill>
                <a:latin typeface="Juice ITC" panose="04040403040A02020202" pitchFamily="82" charset="0"/>
              </a:rPr>
              <a:t>Kotiga</a:t>
            </a:r>
            <a:r>
              <a:rPr lang="hr-HR" sz="3600" b="1" dirty="0">
                <a:solidFill>
                  <a:srgbClr val="FFC000"/>
                </a:solidFill>
                <a:latin typeface="Juice ITC" panose="04040403040A02020202" pitchFamily="82" charset="0"/>
              </a:rPr>
              <a:t> te učitelj biologije Fabrizio </a:t>
            </a:r>
            <a:r>
              <a:rPr lang="hr-HR" sz="3600" b="1" dirty="0" err="1">
                <a:solidFill>
                  <a:srgbClr val="FFC000"/>
                </a:solidFill>
                <a:latin typeface="Juice ITC" panose="04040403040A02020202" pitchFamily="82" charset="0"/>
              </a:rPr>
              <a:t>Cigui</a:t>
            </a:r>
            <a:r>
              <a:rPr lang="hr-HR" sz="3600" b="1" dirty="0">
                <a:solidFill>
                  <a:srgbClr val="FFC000"/>
                </a:solidFill>
                <a:latin typeface="Juice ITC" panose="04040403040A02020202" pitchFamily="82" charset="0"/>
              </a:rPr>
              <a:t>.</a:t>
            </a:r>
          </a:p>
          <a:p>
            <a:r>
              <a:rPr lang="hr-HR" sz="3600" b="1" dirty="0">
                <a:solidFill>
                  <a:srgbClr val="FFC000"/>
                </a:solidFill>
                <a:latin typeface="Juice ITC" panose="04040403040A02020202" pitchFamily="82" charset="0"/>
              </a:rPr>
              <a:t>U projektu su sudjelovali svi učenici od 1. do  8. razreda.</a:t>
            </a:r>
          </a:p>
          <a:p>
            <a:endParaRPr lang="hr-HR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EDB11F67-4DB8-4EE0-8167-FB85040B2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03" y="929250"/>
            <a:ext cx="9404350" cy="140017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Juice ITC" panose="04040403040A02020202" pitchFamily="82" charset="0"/>
              </a:rPr>
              <a:t/>
            </a:r>
            <a:br>
              <a:rPr lang="en-US" sz="4800" b="1" dirty="0">
                <a:solidFill>
                  <a:srgbClr val="FFFFFF"/>
                </a:solidFill>
                <a:latin typeface="Juice ITC" panose="04040403040A02020202" pitchFamily="82" charset="0"/>
              </a:rPr>
            </a:br>
            <a:r>
              <a:rPr lang="en-US" sz="4800" b="1" dirty="0">
                <a:solidFill>
                  <a:srgbClr val="CCCC00"/>
                </a:solidFill>
                <a:latin typeface="Juice ITC" panose="04040403040A02020202" pitchFamily="82" charset="0"/>
              </a:rPr>
              <a:t>OŠ - SE MILANA ŠORGA OPRTALJ – PORTOLE</a:t>
            </a:r>
            <a:r>
              <a:rPr lang="en-US" sz="4800" b="1" dirty="0">
                <a:solidFill>
                  <a:srgbClr val="FFFFFF"/>
                </a:solidFill>
              </a:rPr>
              <a:t/>
            </a:r>
            <a:br>
              <a:rPr lang="en-US" sz="4800" b="1" dirty="0">
                <a:solidFill>
                  <a:srgbClr val="FFFFFF"/>
                </a:solidFill>
              </a:rPr>
            </a:b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142C79E-AFE5-41EB-8A2F-FAF81AECB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935" y="1728929"/>
            <a:ext cx="7053486" cy="17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28E880-1D8D-4B56-8A14-5A6FF735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44" y="5050341"/>
            <a:ext cx="4843555" cy="1807659"/>
          </a:xfrm>
        </p:spPr>
        <p:txBody>
          <a:bodyPr>
            <a:normAutofit/>
          </a:bodyPr>
          <a:lstStyle/>
          <a:p>
            <a:pPr algn="r"/>
            <a:r>
              <a:rPr lang="hr-HR" sz="4800" b="1" dirty="0">
                <a:solidFill>
                  <a:srgbClr val="CCCC00"/>
                </a:solidFill>
                <a:latin typeface="Juice ITC" panose="04040403040A02020202" pitchFamily="82" charset="0"/>
              </a:rPr>
              <a:t>CILJ PROJEKTA: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D55E6A-B58A-444F-A746-F4B3A4022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16456"/>
            <a:ext cx="5800069" cy="2037794"/>
          </a:xfrm>
        </p:spPr>
        <p:txBody>
          <a:bodyPr anchor="ctr">
            <a:normAutofit/>
          </a:bodyPr>
          <a:lstStyle/>
          <a:p>
            <a:r>
              <a:rPr lang="hr-HR" sz="3200" b="1" dirty="0">
                <a:solidFill>
                  <a:srgbClr val="CCCC00"/>
                </a:solidFill>
                <a:latin typeface="Juice ITC" panose="04040403040A02020202" pitchFamily="82" charset="0"/>
              </a:rPr>
              <a:t> Upoznati i istražiti prirodne, geografske i gospodarske značajke vezane za područje Istarskih Toplica i termalnu vodu.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D328145-00CB-4698-BC24-2C97660E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13" r="3008" b="12102"/>
          <a:stretch/>
        </p:blipFill>
        <p:spPr>
          <a:xfrm>
            <a:off x="774406" y="518199"/>
            <a:ext cx="10478949" cy="3654609"/>
          </a:xfrm>
          <a:prstGeom prst="rect">
            <a:avLst/>
          </a:prstGeom>
          <a:ln w="228600" cap="sq" cmpd="thickThin">
            <a:solidFill>
              <a:srgbClr val="CC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65092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28E880-1D8D-4B56-8A14-5A6FF735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346" y="703136"/>
            <a:ext cx="3401568" cy="1920240"/>
          </a:xfrm>
        </p:spPr>
        <p:txBody>
          <a:bodyPr anchor="b">
            <a:normAutofit/>
          </a:bodyPr>
          <a:lstStyle/>
          <a:p>
            <a:pPr algn="ctr"/>
            <a:r>
              <a:rPr lang="hr-HR" sz="4800" b="1" dirty="0">
                <a:solidFill>
                  <a:srgbClr val="CCCC00"/>
                </a:solidFill>
                <a:latin typeface="Juice ITC" panose="04040403040A02020202" pitchFamily="82" charset="0"/>
              </a:rPr>
              <a:t>Posjet Istarskim toplicama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D55E6A-B58A-444F-A746-F4B3A4022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0148" y="2623376"/>
            <a:ext cx="4018788" cy="394551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r-HR" sz="3000" b="1" dirty="0">
                <a:solidFill>
                  <a:srgbClr val="CCCC00"/>
                </a:solidFill>
                <a:latin typeface="Juice ITC" panose="04040403040A02020202" pitchFamily="82" charset="0"/>
              </a:rPr>
              <a:t>Učenici naše škole posjetili su lječilište u Istarskim Toplicama. Ljubazno osoblje upoznalo nas je sa svim sadržajima koje lječilište nudi. Održali su nam kratko predavanje o prirodnoj ljekovitosti vode koja izdvaja Istarske Toplice od ostalih europskih termalnih izvora i svrstava ih među prva tri mjesta u Europi po kvaliteti i ljekovitosti vode. </a:t>
            </a:r>
          </a:p>
          <a:p>
            <a:pPr algn="ctr"/>
            <a:endParaRPr lang="hr-HR" sz="1800" b="1" dirty="0">
              <a:solidFill>
                <a:srgbClr val="FFFFFF"/>
              </a:solidFill>
              <a:latin typeface="Juice ITC" panose="04040403040A02020202" pitchFamily="82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D328145-00CB-4698-BC24-2C97660E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30"/>
          <a:stretch/>
        </p:blipFill>
        <p:spPr>
          <a:xfrm>
            <a:off x="360258" y="249767"/>
            <a:ext cx="6912428" cy="6273894"/>
          </a:xfrm>
          <a:prstGeom prst="rect">
            <a:avLst/>
          </a:prstGeom>
          <a:ln w="228600" cap="sq" cmpd="thickThin">
            <a:solidFill>
              <a:srgbClr val="CC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A82DCBB-A288-4009-A8A4-639D59496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" y="2255361"/>
            <a:ext cx="6002845" cy="4502134"/>
          </a:xfrm>
          <a:prstGeom prst="ellipse">
            <a:avLst/>
          </a:prstGeom>
          <a:ln w="63500" cap="rnd">
            <a:solidFill>
              <a:srgbClr val="CC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Slika 13" descr="Slika na kojoj se prikazuje na zatvorenom, osoba, zid, strop&#10;&#10;Opis je automatski generiran">
            <a:extLst>
              <a:ext uri="{FF2B5EF4-FFF2-40B4-BE49-F238E27FC236}">
                <a16:creationId xmlns:a16="http://schemas.microsoft.com/office/drawing/2014/main" id="{F9399716-0436-4C40-AFB9-7D83162B3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72" y="11247"/>
            <a:ext cx="3578167" cy="4770889"/>
          </a:xfrm>
          <a:prstGeom prst="ellipse">
            <a:avLst/>
          </a:prstGeom>
          <a:ln w="63500" cap="rnd">
            <a:solidFill>
              <a:srgbClr val="CC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0536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D328145-00CB-4698-BC24-2C97660E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30"/>
          <a:stretch/>
        </p:blipFill>
        <p:spPr>
          <a:xfrm>
            <a:off x="20" y="10"/>
            <a:ext cx="7555971" cy="6857990"/>
          </a:xfrm>
          <a:prstGeom prst="rect">
            <a:avLst/>
          </a:prstGeom>
          <a:ln w="228600" cap="sq" cmpd="thickThin">
            <a:solidFill>
              <a:srgbClr val="CC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D55E6A-B58A-444F-A746-F4B3A4022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250" y="1168848"/>
            <a:ext cx="4018788" cy="49745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r-HR" sz="3200" b="1" dirty="0">
                <a:solidFill>
                  <a:srgbClr val="CCCC00"/>
                </a:solidFill>
                <a:effectLst/>
                <a:latin typeface="Juice ITC" panose="04040403040A020202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Učenici su se upoznali s pripremom ljekovitog blata zvanog fango koji nastaje dugotrajnim dozrijevanjem na poseban način, korištenjem </a:t>
            </a:r>
            <a:r>
              <a:rPr lang="hr-HR" sz="3200" b="1" dirty="0" err="1">
                <a:solidFill>
                  <a:srgbClr val="CCCC00"/>
                </a:solidFill>
                <a:effectLst/>
                <a:latin typeface="Juice ITC" panose="04040403040A020202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termomineralne</a:t>
            </a:r>
            <a:r>
              <a:rPr lang="hr-HR" sz="3200" b="1" dirty="0">
                <a:solidFill>
                  <a:srgbClr val="CCCC00"/>
                </a:solidFill>
                <a:effectLst/>
                <a:latin typeface="Juice ITC" panose="04040403040A020202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 vode i zemlje sa izvora rijeke Mirne. Potom su učenici  uz stručno vodstvo izvodili vježbe zagrijavanja koje su najvažniji dio svakog vježbanja. Uslijedio je razgled svih sadržaja koje lječilište nudi.</a:t>
            </a:r>
            <a:endParaRPr lang="hr-HR" sz="3200" b="1" dirty="0">
              <a:solidFill>
                <a:srgbClr val="CCCC00"/>
              </a:solidFill>
              <a:effectLst/>
              <a:latin typeface="Juice ITC" panose="04040403040A02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1800" b="1" dirty="0">
              <a:solidFill>
                <a:srgbClr val="FFFFFF"/>
              </a:solidFill>
              <a:latin typeface="Juice ITC" panose="04040403040A02020202" pitchFamily="82" charset="0"/>
            </a:endParaRPr>
          </a:p>
        </p:txBody>
      </p:sp>
      <p:pic>
        <p:nvPicPr>
          <p:cNvPr id="5" name="Slika 4" descr="Slika na kojoj se prikazuje na zatvorenom, prozor, živo, soba&#10;&#10;Opis je automatski generiran">
            <a:extLst>
              <a:ext uri="{FF2B5EF4-FFF2-40B4-BE49-F238E27FC236}">
                <a16:creationId xmlns:a16="http://schemas.microsoft.com/office/drawing/2014/main" id="{33AF239D-9BD9-43E9-88F4-8D2530454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2" y="-126791"/>
            <a:ext cx="5143500" cy="6858000"/>
          </a:xfrm>
          <a:prstGeom prst="ellipse">
            <a:avLst/>
          </a:prstGeom>
          <a:ln w="63500" cap="rnd">
            <a:solidFill>
              <a:srgbClr val="CC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8C3EA53-6985-4344-A10F-9A7DCDB93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79" y="126811"/>
            <a:ext cx="2943634" cy="3927674"/>
          </a:xfrm>
          <a:prstGeom prst="ellipse">
            <a:avLst/>
          </a:prstGeom>
          <a:ln w="63500" cap="rnd">
            <a:solidFill>
              <a:srgbClr val="CC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Slika 14" descr="Slika na kojoj se prikazuje zatvoreno, prljavo&#10;&#10;Opis je automatski generiran">
            <a:extLst>
              <a:ext uri="{FF2B5EF4-FFF2-40B4-BE49-F238E27FC236}">
                <a16:creationId xmlns:a16="http://schemas.microsoft.com/office/drawing/2014/main" id="{C07A5DAE-FEBE-46C9-890D-A1ED3D97A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2837">
            <a:off x="520055" y="3342688"/>
            <a:ext cx="3275770" cy="4367693"/>
          </a:xfrm>
          <a:prstGeom prst="ellipse">
            <a:avLst/>
          </a:prstGeom>
          <a:ln w="63500" cap="rnd">
            <a:solidFill>
              <a:srgbClr val="CC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826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D328145-00CB-4698-BC24-2C97660E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30"/>
          <a:stretch/>
        </p:blipFill>
        <p:spPr>
          <a:xfrm>
            <a:off x="20" y="10"/>
            <a:ext cx="7555971" cy="6857990"/>
          </a:xfrm>
          <a:prstGeom prst="rect">
            <a:avLst/>
          </a:prstGeom>
          <a:ln w="228600" cap="sq" cmpd="thickThin">
            <a:solidFill>
              <a:srgbClr val="CC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D55E6A-B58A-444F-A746-F4B3A4022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250" y="1168848"/>
            <a:ext cx="4018788" cy="4974500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>
                <a:solidFill>
                  <a:srgbClr val="CCCC00"/>
                </a:solidFill>
                <a:effectLst/>
                <a:latin typeface="Juice ITC" panose="04040403040A020202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Nakon kratke okrijepe organiziran je kviz znanja o poznavanju Istarskih Toplica. Najbolja ekipa bila je nagrađena.</a:t>
            </a:r>
            <a:endParaRPr lang="hr-HR" sz="2800" b="1" dirty="0">
              <a:solidFill>
                <a:srgbClr val="CCCC00"/>
              </a:solidFill>
              <a:effectLst/>
              <a:latin typeface="Juice ITC" panose="04040403040A02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1800" b="1" dirty="0">
              <a:solidFill>
                <a:srgbClr val="FFFFFF"/>
              </a:solidFill>
              <a:latin typeface="Juice ITC" panose="04040403040A02020202" pitchFamily="82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7442E02-533B-485F-9719-BD2EB8E4C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667" y="2695460"/>
            <a:ext cx="5462124" cy="5691625"/>
          </a:xfrm>
          <a:prstGeom prst="rect">
            <a:avLst/>
          </a:prstGeom>
        </p:spPr>
      </p:pic>
      <p:pic>
        <p:nvPicPr>
          <p:cNvPr id="10" name="Slika 9" descr="Slika na kojoj se prikazuje tekst, na zatvorenom, strop, izlog&#10;&#10;Opis je automatski generiran">
            <a:extLst>
              <a:ext uri="{FF2B5EF4-FFF2-40B4-BE49-F238E27FC236}">
                <a16:creationId xmlns:a16="http://schemas.microsoft.com/office/drawing/2014/main" id="{117E8D58-EF23-4E36-805D-F0B30C7B6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472"/>
            <a:ext cx="3516095" cy="4688127"/>
          </a:xfrm>
          <a:prstGeom prst="ellipse">
            <a:avLst/>
          </a:prstGeom>
          <a:ln w="63500" cap="rnd">
            <a:solidFill>
              <a:srgbClr val="CC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269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D328145-00CB-4698-BC24-2C97660E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30"/>
          <a:stretch/>
        </p:blipFill>
        <p:spPr>
          <a:xfrm>
            <a:off x="20" y="10"/>
            <a:ext cx="7555971" cy="6857990"/>
          </a:xfrm>
          <a:prstGeom prst="rect">
            <a:avLst/>
          </a:prstGeom>
          <a:ln w="228600" cap="sq" cmpd="thickThin">
            <a:solidFill>
              <a:srgbClr val="CC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D55E6A-B58A-444F-A746-F4B3A4022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250" y="1168848"/>
            <a:ext cx="4018788" cy="4974500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rgbClr val="CCCC00"/>
                </a:solidFill>
                <a:latin typeface="Juice ITC" panose="04040403040A02020202" pitchFamily="82" charset="0"/>
              </a:rPr>
              <a:t>Posjetili smo i stijenu Gorostas o kojoj smo čuli legendu. Legenda nas je potaknula na stvaranje slikovnice pod nazivom Gorostas – legenda o nastanku Istarskih toplica. </a:t>
            </a:r>
          </a:p>
        </p:txBody>
      </p:sp>
      <p:pic>
        <p:nvPicPr>
          <p:cNvPr id="4" name="Slika 3" descr="Slika na kojoj se prikazuje na otvorenom, ljudi, grupa, priroda&#10;&#10;Opis je automatski generiran">
            <a:extLst>
              <a:ext uri="{FF2B5EF4-FFF2-40B4-BE49-F238E27FC236}">
                <a16:creationId xmlns:a16="http://schemas.microsoft.com/office/drawing/2014/main" id="{E9306CAD-7A26-4FA3-86ED-49FE1C717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48" y="0"/>
            <a:ext cx="4823810" cy="5457548"/>
          </a:xfrm>
          <a:prstGeom prst="ellipse">
            <a:avLst/>
          </a:prstGeom>
          <a:ln w="63500" cap="rnd">
            <a:solidFill>
              <a:srgbClr val="CC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2268067-84AF-4564-90F0-0F60E01B1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156" y="2079690"/>
            <a:ext cx="4480686" cy="4722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9860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zid, na zatvorenom&#10;&#10;Opis je automatski generiran">
            <a:extLst>
              <a:ext uri="{FF2B5EF4-FFF2-40B4-BE49-F238E27FC236}">
                <a16:creationId xmlns:a16="http://schemas.microsoft.com/office/drawing/2014/main" id="{17725BDB-3647-4ACB-8510-6D9BB7AD3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4" b="14245"/>
          <a:stretch/>
        </p:blipFill>
        <p:spPr>
          <a:xfrm rot="21600000">
            <a:off x="20" y="10"/>
            <a:ext cx="12191980" cy="421269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A2B9241-FE76-439A-9DDB-A2E34BA00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544814"/>
            <a:ext cx="4843555" cy="1807659"/>
          </a:xfrm>
        </p:spPr>
        <p:txBody>
          <a:bodyPr>
            <a:normAutofit/>
          </a:bodyPr>
          <a:lstStyle/>
          <a:p>
            <a:pPr algn="r"/>
            <a:r>
              <a:rPr lang="hr-HR" sz="4800" b="1" dirty="0">
                <a:solidFill>
                  <a:srgbClr val="FFC000"/>
                </a:solidFill>
                <a:latin typeface="Juice ITC" panose="04040403040A02020202" pitchFamily="82" charset="0"/>
              </a:rPr>
              <a:t>TIJEK NASTANKA SLIKOVNICE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65830BC-4FFD-4A04-90F4-732A83ADCE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303914"/>
              </p:ext>
            </p:extLst>
          </p:nvPr>
        </p:nvGraphicFramePr>
        <p:xfrm>
          <a:off x="5779087" y="4212701"/>
          <a:ext cx="5755689" cy="2645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3815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2F00AF-962A-47E5-91A5-841BCDE2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51" y="294922"/>
            <a:ext cx="8946541" cy="4195481"/>
          </a:xfrm>
        </p:spPr>
        <p:txBody>
          <a:bodyPr/>
          <a:lstStyle/>
          <a:p>
            <a:r>
              <a:rPr lang="hr-HR" sz="3600" b="1" dirty="0">
                <a:solidFill>
                  <a:srgbClr val="FFC000"/>
                </a:solidFill>
                <a:latin typeface="Juice ITC" panose="04040403040A02020202" pitchFamily="82" charset="0"/>
              </a:rPr>
              <a:t>Slikovnica je tiskana u 200 primjeraka.</a:t>
            </a:r>
            <a:endParaRPr lang="en-US" sz="3600" b="1" dirty="0">
              <a:solidFill>
                <a:srgbClr val="FFC000"/>
              </a:solidFill>
              <a:latin typeface="Juice ITC" panose="04040403040A02020202" pitchFamily="82" charset="0"/>
            </a:endParaRPr>
          </a:p>
          <a:p>
            <a:endParaRPr lang="hr-HR" dirty="0"/>
          </a:p>
        </p:txBody>
      </p:sp>
      <p:pic>
        <p:nvPicPr>
          <p:cNvPr id="5" name="Slika 4" descr="Slika na kojoj se prikazuje tekst, keramičko posuđe, porculan&#10;&#10;Opis je automatski generiran">
            <a:extLst>
              <a:ext uri="{FF2B5EF4-FFF2-40B4-BE49-F238E27FC236}">
                <a16:creationId xmlns:a16="http://schemas.microsoft.com/office/drawing/2014/main" id="{BA176DE7-12D9-4668-B8BE-53D801D8A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9000" y="19050"/>
            <a:ext cx="5772150" cy="769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50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F8A0BF-E73D-4D58-A0FA-65483B68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1992"/>
            <a:ext cx="4507890" cy="1974060"/>
          </a:xfrm>
        </p:spPr>
        <p:txBody>
          <a:bodyPr>
            <a:normAutofit/>
          </a:bodyPr>
          <a:lstStyle/>
          <a:p>
            <a:r>
              <a:rPr lang="hr-HR" sz="6600" b="1" dirty="0">
                <a:solidFill>
                  <a:srgbClr val="FFC000"/>
                </a:solidFill>
                <a:latin typeface="Juice ITC" panose="04040403040A02020202" pitchFamily="82" charset="0"/>
              </a:rPr>
              <a:t>Ilustriramo…</a:t>
            </a:r>
          </a:p>
        </p:txBody>
      </p:sp>
      <p:pic>
        <p:nvPicPr>
          <p:cNvPr id="5" name="Rezervirano mjesto sadržaja 4" descr="Slika na kojoj se prikazuje tekst, stol, na zatvorenom, osoba&#10;&#10;Opis je automatski generiran">
            <a:extLst>
              <a:ext uri="{FF2B5EF4-FFF2-40B4-BE49-F238E27FC236}">
                <a16:creationId xmlns:a16="http://schemas.microsoft.com/office/drawing/2014/main" id="{A0A7DE5F-7137-4489-A1D7-55A9CDA4B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605">
            <a:off x="5840979" y="607414"/>
            <a:ext cx="2057412" cy="274321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lika 6" descr="Slika na kojoj se prikazuje tekst, tiskanica, pisalica, olovka&#10;&#10;Opis je automatski generiran">
            <a:extLst>
              <a:ext uri="{FF2B5EF4-FFF2-40B4-BE49-F238E27FC236}">
                <a16:creationId xmlns:a16="http://schemas.microsoft.com/office/drawing/2014/main" id="{790AA46F-CFBB-4BCC-8303-583EBD458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27">
            <a:off x="8210918" y="368010"/>
            <a:ext cx="3598834" cy="410086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ka 8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id="{FBC8AA33-3DD8-4DA1-A53B-F92CF6213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784">
            <a:off x="8499696" y="3887891"/>
            <a:ext cx="3403526" cy="255264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Slika 14" descr="Slika na kojoj se prikazuje osoba, tiskanica&#10;&#10;Opis je automatski generiran">
            <a:extLst>
              <a:ext uri="{FF2B5EF4-FFF2-40B4-BE49-F238E27FC236}">
                <a16:creationId xmlns:a16="http://schemas.microsoft.com/office/drawing/2014/main" id="{5C8410BF-91E5-49EE-8BD2-D9B463F6F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458">
            <a:off x="5581384" y="3058738"/>
            <a:ext cx="2693964" cy="359195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Slika 16" descr="Slika na kojoj se prikazuje tekst, na zatvorenom, zatrpano, odjeća&#10;&#10;Opis je automatski generiran">
            <a:extLst>
              <a:ext uri="{FF2B5EF4-FFF2-40B4-BE49-F238E27FC236}">
                <a16:creationId xmlns:a16="http://schemas.microsoft.com/office/drawing/2014/main" id="{8225BC41-6F64-4640-A634-774191A7B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027">
            <a:off x="221523" y="3058738"/>
            <a:ext cx="4862885" cy="364716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Slika 22" descr="Slika na kojoj se prikazuje pisalica, tiskanica, olovka, pero&#10;&#10;Opis je automatski generiran">
            <a:extLst>
              <a:ext uri="{FF2B5EF4-FFF2-40B4-BE49-F238E27FC236}">
                <a16:creationId xmlns:a16="http://schemas.microsoft.com/office/drawing/2014/main" id="{858565EA-66E4-42BB-A5A6-C303AC28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48">
            <a:off x="3297540" y="611607"/>
            <a:ext cx="1919404" cy="255920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01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204</TotalTime>
  <Words>392</Words>
  <Application>Microsoft Office PowerPoint</Application>
  <PresentationFormat>Široki zaslon</PresentationFormat>
  <Paragraphs>30</Paragraphs>
  <Slides>15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Juice ITC</vt:lpstr>
      <vt:lpstr>Times New Roman</vt:lpstr>
      <vt:lpstr>Wingdings 3</vt:lpstr>
      <vt:lpstr>Ion</vt:lpstr>
      <vt:lpstr> OŠ - SE MILANA ŠORGA OPRTALJ – PORTOLE </vt:lpstr>
      <vt:lpstr>CILJ PROJEKTA: </vt:lpstr>
      <vt:lpstr>Posjet Istarskim toplicama </vt:lpstr>
      <vt:lpstr>PowerPoint prezentacija</vt:lpstr>
      <vt:lpstr>PowerPoint prezentacija</vt:lpstr>
      <vt:lpstr>PowerPoint prezentacija</vt:lpstr>
      <vt:lpstr>TIJEK NASTANKA SLIKOVNICE </vt:lpstr>
      <vt:lpstr>PowerPoint prezentacija</vt:lpstr>
      <vt:lpstr>Ilustriramo…</vt:lpstr>
      <vt:lpstr>GOROSTAS – LEGENDA O NASTANKU ISTARSKIH TOPLICA</vt:lpstr>
      <vt:lpstr>OSLIKAVANJE OGRLICA I EKO TORBI</vt:lpstr>
      <vt:lpstr>Izrada ogrlica</vt:lpstr>
      <vt:lpstr>  Citati preuzeti iz slikovnice Gorostas</vt:lpstr>
      <vt:lpstr>PowerPoint prezentacija</vt:lpstr>
      <vt:lpstr> OŠ - SE MILANA ŠORGA OPRTALJ – PORTOLE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Istarske toplice – oaza zdravlja OŠ - SE MILANA ŠORGA OPRTALJ - PORTOLE </dc:title>
  <dc:creator>Korisnik</dc:creator>
  <cp:lastModifiedBy>LJUBICA PUŠKAR</cp:lastModifiedBy>
  <cp:revision>29</cp:revision>
  <dcterms:created xsi:type="dcterms:W3CDTF">2021-05-25T12:57:49Z</dcterms:created>
  <dcterms:modified xsi:type="dcterms:W3CDTF">2021-06-02T08:01:05Z</dcterms:modified>
</cp:coreProperties>
</file>