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256" r:id="rId3"/>
    <p:sldId id="257" r:id="rId4"/>
    <p:sldId id="258" r:id="rId5"/>
    <p:sldId id="264" r:id="rId6"/>
    <p:sldId id="265" r:id="rId7"/>
    <p:sldId id="267" r:id="rId8"/>
    <p:sldId id="269" r:id="rId9"/>
    <p:sldId id="270" r:id="rId10"/>
    <p:sldId id="272" r:id="rId11"/>
    <p:sldId id="273" r:id="rId12"/>
    <p:sldId id="275" r:id="rId13"/>
    <p:sldId id="276" r:id="rId14"/>
    <p:sldId id="277" r:id="rId15"/>
    <p:sldId id="262" r:id="rId16"/>
    <p:sldId id="279" r:id="rId17"/>
    <p:sldId id="281" r:id="rId18"/>
    <p:sldId id="299" r:id="rId19"/>
    <p:sldId id="282" r:id="rId20"/>
    <p:sldId id="301" r:id="rId21"/>
    <p:sldId id="284" r:id="rId22"/>
    <p:sldId id="285" r:id="rId23"/>
    <p:sldId id="280" r:id="rId24"/>
    <p:sldId id="287" r:id="rId25"/>
  </p:sldIdLst>
  <p:sldSz cx="9144000" cy="6858000" type="screen4x3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6633"/>
    <a:srgbClr val="80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2791" autoAdjust="0"/>
  </p:normalViewPr>
  <p:slideViewPr>
    <p:cSldViewPr>
      <p:cViewPr varScale="1">
        <p:scale>
          <a:sx n="115" d="100"/>
          <a:sy n="115" d="100"/>
        </p:scale>
        <p:origin x="136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5E477-11EF-449E-B29D-8777EE795A87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F0BC2-DF85-4938-9CDF-DF4DBFD1AB8A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588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F0BC2-DF85-4938-9CDF-DF4DBFD1AB8A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83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7F0BC2-DF85-4938-9CDF-DF4DBFD1AB8A}" type="slidenum">
              <a:rPr lang="hr-HR" smtClean="0"/>
              <a:pPr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734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123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09555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15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046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553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62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956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172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2086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365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041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3BA5-AA43-48ED-8AC6-3897C6D8B715}" type="datetimeFigureOut">
              <a:rPr lang="hr-HR" smtClean="0"/>
              <a:pPr/>
              <a:t>13.3.2024.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5766-5D9E-4E3A-BAFA-CA1D5D0E140F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492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5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5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1.wdp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5.emf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5.em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32856"/>
            <a:ext cx="5580559" cy="453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786375" y="87140"/>
            <a:ext cx="5276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hr-HR" sz="2800" b="1" kern="150" dirty="0" smtClean="0">
                <a:solidFill>
                  <a:schemeClr val="accent6">
                    <a:lumMod val="50000"/>
                  </a:schemeClr>
                </a:solidFill>
                <a:latin typeface="Cambria"/>
                <a:ea typeface="Times New Roman"/>
              </a:rPr>
              <a:t>UČENIČKA ZADRUGA </a:t>
            </a:r>
          </a:p>
          <a:p>
            <a:pPr algn="ctr">
              <a:spcAft>
                <a:spcPts val="0"/>
              </a:spcAft>
            </a:pPr>
            <a:r>
              <a:rPr lang="hr-HR" sz="4400" b="1" kern="150" dirty="0" smtClean="0">
                <a:solidFill>
                  <a:schemeClr val="accent6">
                    <a:lumMod val="50000"/>
                  </a:schemeClr>
                </a:solidFill>
                <a:latin typeface="Cambria"/>
                <a:ea typeface="Times New Roman"/>
              </a:rPr>
              <a:t>ISTARSKI VRHI</a:t>
            </a:r>
          </a:p>
          <a:p>
            <a:pPr algn="ctr">
              <a:spcAft>
                <a:spcPts val="0"/>
              </a:spcAft>
            </a:pPr>
            <a:r>
              <a:rPr lang="hr-HR" b="1" kern="150" dirty="0" smtClean="0">
                <a:solidFill>
                  <a:schemeClr val="accent3">
                    <a:lumMod val="50000"/>
                  </a:schemeClr>
                </a:solidFill>
                <a:latin typeface="Cambria"/>
                <a:ea typeface="Times New Roman"/>
              </a:rPr>
              <a:t>O</a:t>
            </a:r>
            <a:r>
              <a:rPr lang="hr-HR" b="1" kern="150" dirty="0" smtClean="0">
                <a:solidFill>
                  <a:schemeClr val="accent3">
                    <a:lumMod val="50000"/>
                  </a:schemeClr>
                </a:solidFill>
                <a:effectLst/>
                <a:latin typeface="Cambria"/>
                <a:ea typeface="Times New Roman"/>
              </a:rPr>
              <a:t> P R T A LJ – P O R T O L E</a:t>
            </a:r>
          </a:p>
          <a:p>
            <a:pPr lvl="0" algn="ctr"/>
            <a:r>
              <a:rPr lang="hr-HR" sz="1600" b="1" kern="150" dirty="0">
                <a:solidFill>
                  <a:schemeClr val="accent3">
                    <a:lumMod val="50000"/>
                  </a:schemeClr>
                </a:solidFill>
                <a:latin typeface="Cambria"/>
                <a:ea typeface="Times New Roman"/>
              </a:rPr>
              <a:t>REPUBLIKA HRVATSKA ISTARSKA </a:t>
            </a:r>
            <a:r>
              <a:rPr lang="hr-HR" sz="1600" b="1" kern="150" dirty="0" smtClean="0">
                <a:solidFill>
                  <a:schemeClr val="accent3">
                    <a:lumMod val="50000"/>
                  </a:schemeClr>
                </a:solidFill>
                <a:latin typeface="Cambria"/>
                <a:ea typeface="Times New Roman"/>
              </a:rPr>
              <a:t>ŽUPANIJ</a:t>
            </a:r>
            <a:r>
              <a:rPr lang="hr-HR" sz="1600" b="1" kern="150" dirty="0" smtClean="0">
                <a:solidFill>
                  <a:schemeClr val="bg2">
                    <a:lumMod val="25000"/>
                  </a:schemeClr>
                </a:solidFill>
                <a:latin typeface="Cambria"/>
                <a:ea typeface="Times New Roman"/>
              </a:rPr>
              <a:t>A</a:t>
            </a:r>
          </a:p>
          <a:p>
            <a:pPr lvl="0" algn="ctr"/>
            <a:r>
              <a:rPr lang="hr-HR" sz="2800" b="1" kern="150" dirty="0">
                <a:solidFill>
                  <a:schemeClr val="accent6">
                    <a:lumMod val="75000"/>
                  </a:schemeClr>
                </a:solidFill>
                <a:latin typeface="Cambria"/>
                <a:ea typeface="Times New Roman"/>
              </a:rPr>
              <a:t>š</a:t>
            </a:r>
            <a:r>
              <a:rPr lang="hr-HR" sz="2800" b="1" kern="150" dirty="0" smtClean="0">
                <a:solidFill>
                  <a:schemeClr val="accent6">
                    <a:lumMod val="75000"/>
                  </a:schemeClr>
                </a:solidFill>
                <a:latin typeface="Cambria"/>
                <a:ea typeface="Times New Roman"/>
              </a:rPr>
              <a:t>k. god. 2017./2018.</a:t>
            </a:r>
            <a:endParaRPr lang="hr-HR" sz="2800" kern="150" dirty="0">
              <a:solidFill>
                <a:schemeClr val="accent6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hr-HR" sz="2800" kern="15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487418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2" name="Picture 4" descr="E:\fotke_kesteni\u foto - kesteni\likovni radovi\29250689_1847015288677263_1837420509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26298" r="56131" b="35421"/>
          <a:stretch/>
        </p:blipFill>
        <p:spPr bwMode="auto">
          <a:xfrm rot="16378663">
            <a:off x="3613836" y="531603"/>
            <a:ext cx="2869718" cy="4122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PISANJE HAIKU POEZIJE NA TEMU KESTENA</a:t>
            </a:r>
            <a:br>
              <a:rPr lang="pl-PL" sz="32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</a:br>
            <a:endParaRPr lang="hr-HR" sz="3200" dirty="0">
              <a:solidFill>
                <a:srgbClr val="6633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7171" name="Picture 3" descr="E:\fotke_kesteni\u foto - kesteni\likovni radovi\29243036_1847012215344237_1161177924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5" t="49180" r="5944" b="10150"/>
          <a:stretch/>
        </p:blipFill>
        <p:spPr bwMode="auto">
          <a:xfrm rot="16457804">
            <a:off x="4369590" y="2615430"/>
            <a:ext cx="3204588" cy="461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E:\fotke_kesteni\u foto - kesteni\likovni radovi\29513623_1847012385344220_1974726473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35068" r="39841" b="22946"/>
          <a:stretch/>
        </p:blipFill>
        <p:spPr bwMode="auto">
          <a:xfrm rot="17458558">
            <a:off x="773130" y="2580584"/>
            <a:ext cx="3481975" cy="3665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86293316"/>
      </p:ext>
    </p:extLst>
  </p:cSld>
  <p:clrMapOvr>
    <a:masterClrMapping/>
  </p:clrMapOvr>
  <p:transition spd="slow" advTm="7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9" y="3865"/>
            <a:ext cx="9144000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IZRADA LIKOVNIH RADOVA NA TEMU KESTENA</a:t>
            </a:r>
            <a:r>
              <a:rPr lang="pl-PL" dirty="0"/>
              <a:t/>
            </a:r>
            <a:br>
              <a:rPr lang="pl-PL" dirty="0"/>
            </a:br>
            <a:endParaRPr lang="hr-HR" dirty="0"/>
          </a:p>
        </p:txBody>
      </p:sp>
      <p:pic>
        <p:nvPicPr>
          <p:cNvPr id="6146" name="Picture 2" descr="C:\Users\OPRTALJ\Desktop\29390909_1847012302010895_358341297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11081" r="5667" b="9099"/>
          <a:stretch/>
        </p:blipFill>
        <p:spPr bwMode="auto">
          <a:xfrm rot="494103">
            <a:off x="460516" y="1360622"/>
            <a:ext cx="3528393" cy="2376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OPRTALJ\Desktop\29404471_1847016662010459_628630888_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3368" r="5556" b="6634"/>
          <a:stretch/>
        </p:blipFill>
        <p:spPr bwMode="auto">
          <a:xfrm rot="9681060">
            <a:off x="958268" y="3780585"/>
            <a:ext cx="3475549" cy="22887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OPRTALJ\Desktop\29391467_1847012088677583_431205287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9890" r="5942" b="9406"/>
          <a:stretch/>
        </p:blipFill>
        <p:spPr bwMode="auto">
          <a:xfrm rot="21248166">
            <a:off x="4684786" y="1536858"/>
            <a:ext cx="3580724" cy="2566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12489" r="2414" b="10021"/>
          <a:stretch/>
        </p:blipFill>
        <p:spPr>
          <a:xfrm rot="621851">
            <a:off x="4544341" y="4118011"/>
            <a:ext cx="3562617" cy="2400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594932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" y="-1606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n-NO" sz="40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GLEDANJE DOKUMENTARACA O LJEKOVITIM SVOJSTVIMA KESTENA</a:t>
            </a:r>
            <a:r>
              <a:rPr lang="nn-NO" dirty="0"/>
              <a:t/>
            </a:r>
            <a:br>
              <a:rPr lang="nn-NO" dirty="0"/>
            </a:br>
            <a:endParaRPr lang="hr-HR" dirty="0"/>
          </a:p>
        </p:txBody>
      </p:sp>
      <p:pic>
        <p:nvPicPr>
          <p:cNvPr id="4" name="Slika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256420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37312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r="15205" b="3091"/>
          <a:stretch/>
        </p:blipFill>
        <p:spPr>
          <a:xfrm rot="21315158">
            <a:off x="1793589" y="1920242"/>
            <a:ext cx="5549386" cy="4094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606427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4" y="-1"/>
            <a:ext cx="9158314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IZRADA MELEMA OD KESTENA</a:t>
            </a:r>
            <a:endParaRPr lang="hr-HR" sz="3600" dirty="0">
              <a:solidFill>
                <a:srgbClr val="6633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8194" name="Picture 2" descr="E:\fotke_kesteni\u foto - kesteni\melem\31417110_1883789504999841_633214287803003699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90555"/>
            <a:ext cx="3960440" cy="5308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Slik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21" y="6167181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996951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64" y="997505"/>
            <a:ext cx="3960440" cy="422866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940152" y="1681910"/>
            <a:ext cx="298557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U maslinovo ulje i kesten</a:t>
            </a:r>
            <a:r>
              <a:rPr lang="hr-HR" sz="2800" dirty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dodaj pčelinji vosak te za bolji miris eterično ulje cedra.</a:t>
            </a:r>
          </a:p>
        </p:txBody>
      </p:sp>
    </p:spTree>
    <p:extLst>
      <p:ext uri="{BB962C8B-B14F-4D97-AF65-F5344CB8AC3E}">
        <p14:creationId xmlns:p14="http://schemas.microsoft.com/office/powerpoint/2010/main" val="108105975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IZRADA KOLAČA OD KESTENA</a:t>
            </a:r>
            <a:endParaRPr lang="hr-HR" sz="3600" dirty="0">
              <a:solidFill>
                <a:srgbClr val="66330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Slika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5013176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8500" b="-400"/>
          <a:stretch/>
        </p:blipFill>
        <p:spPr>
          <a:xfrm rot="21284420">
            <a:off x="318441" y="1339511"/>
            <a:ext cx="4462471" cy="3765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83787">
            <a:off x="3748601" y="3660977"/>
            <a:ext cx="5185301" cy="2916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497" y="1477992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77" y="5642316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47" y="855073"/>
            <a:ext cx="3960440" cy="2937487"/>
          </a:xfrm>
          <a:prstGeom prst="rect">
            <a:avLst/>
          </a:prstGeom>
          <a:ln>
            <a:solidFill>
              <a:srgbClr val="663300"/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288339" y="1180817"/>
            <a:ext cx="298557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dirty="0" smtClean="0">
                <a:solidFill>
                  <a:srgbClr val="996633"/>
                </a:solidFill>
                <a:latin typeface="Sylfaen" panose="010A0502050306030303" pitchFamily="18" charset="0"/>
              </a:rPr>
              <a:t>Recepte iz naše kuharice isprobali smo u školi,</a:t>
            </a:r>
          </a:p>
          <a:p>
            <a:pPr marL="0" indent="0" algn="ctr">
              <a:buNone/>
            </a:pPr>
            <a:r>
              <a:rPr lang="hr-HR" sz="2800" dirty="0">
                <a:solidFill>
                  <a:srgbClr val="996633"/>
                </a:solidFill>
                <a:latin typeface="Sylfaen" panose="010A0502050306030303" pitchFamily="18" charset="0"/>
              </a:rPr>
              <a:t>k</a:t>
            </a:r>
            <a:r>
              <a:rPr lang="hr-HR" sz="2800" dirty="0" smtClean="0">
                <a:solidFill>
                  <a:srgbClr val="996633"/>
                </a:solidFill>
                <a:latin typeface="Sylfaen" panose="010A0502050306030303" pitchFamily="18" charset="0"/>
              </a:rPr>
              <a:t>olače koje smo ispekli svako voli</a:t>
            </a: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33972443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40338"/>
            <a:ext cx="9073007" cy="6617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3" y="2708920"/>
            <a:ext cx="8229600" cy="1143000"/>
          </a:xfrm>
        </p:spPr>
        <p:txBody>
          <a:bodyPr>
            <a:normAutofit/>
          </a:bodyPr>
          <a:lstStyle/>
          <a:p>
            <a:r>
              <a:rPr lang="hr-HR" sz="5400" b="1" dirty="0" smtClean="0">
                <a:solidFill>
                  <a:srgbClr val="663300"/>
                </a:solidFill>
                <a:latin typeface="Curlz MT" panose="04040404050702020202" pitchFamily="82" charset="0"/>
              </a:rPr>
              <a:t>Završni proizvodi</a:t>
            </a:r>
            <a:endParaRPr lang="hr-HR" sz="5400" b="1" dirty="0">
              <a:solidFill>
                <a:srgbClr val="663300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98546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7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61864" y="129584"/>
            <a:ext cx="8424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400" b="1" dirty="0" smtClean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</a:rPr>
              <a:t>KNJIGA RECEPATA NA BAZI JELA OD KESTENA NA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400" b="1" dirty="0" smtClean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</a:rPr>
              <a:t> HRVATSKOM, ENGLESKOM I  TALIJANSKOM JEZIKU</a:t>
            </a:r>
          </a:p>
          <a:p>
            <a:endParaRPr lang="hr-HR" dirty="0">
              <a:latin typeface="Lucida Handwriting" panose="03010101010101010101" pitchFamily="66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r="20050"/>
          <a:stretch/>
        </p:blipFill>
        <p:spPr>
          <a:xfrm>
            <a:off x="3706689" y="2346427"/>
            <a:ext cx="5287082" cy="417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7642">
            <a:off x="-142160" y="1604596"/>
            <a:ext cx="3662630" cy="517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82" y="1203428"/>
            <a:ext cx="3678500" cy="3540412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2936868" y="1482989"/>
            <a:ext cx="335631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b="1" dirty="0" smtClean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                   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Kuharica 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        sadrži 11 recepata 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   prevedenih na talijanski 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i engleski jezik, </a:t>
            </a:r>
            <a:r>
              <a:rPr lang="hr-HR" b="1" dirty="0" err="1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haiku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pjesme</a:t>
            </a:r>
          </a:p>
          <a:p>
            <a:pPr>
              <a:lnSpc>
                <a:spcPct val="150000"/>
              </a:lnSpc>
            </a:pP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           i likovne radove.</a:t>
            </a:r>
          </a:p>
          <a:p>
            <a:pPr>
              <a:lnSpc>
                <a:spcPct val="150000"/>
              </a:lnSpc>
            </a:pP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          Tiskana je u 150</a:t>
            </a:r>
          </a:p>
          <a:p>
            <a:pPr>
              <a:lnSpc>
                <a:spcPct val="150000"/>
              </a:lnSpc>
            </a:pPr>
            <a:r>
              <a:rPr lang="hr-HR" b="1" dirty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latin typeface="Berlin Sans FB Demi" panose="020E0802020502020306" pitchFamily="34" charset="0"/>
              </a:rPr>
              <a:t>              primjeraka.</a:t>
            </a:r>
          </a:p>
        </p:txBody>
      </p:sp>
    </p:spTree>
    <p:extLst>
      <p:ext uri="{BB962C8B-B14F-4D97-AF65-F5344CB8AC3E}">
        <p14:creationId xmlns:p14="http://schemas.microsoft.com/office/powerpoint/2010/main" val="377946998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"/>
            <a:ext cx="9144000" cy="686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avokutnik 4"/>
          <p:cNvSpPr/>
          <p:nvPr/>
        </p:nvSpPr>
        <p:spPr>
          <a:xfrm>
            <a:off x="4902037" y="179458"/>
            <a:ext cx="3824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rPr>
              <a:t>PREGAČE ZA ODRASLE</a:t>
            </a:r>
            <a:endParaRPr lang="hr-HR" b="1" dirty="0">
              <a:solidFill>
                <a:srgbClr val="663300"/>
              </a:solidFill>
              <a:latin typeface="Sylfaen" panose="010A0502050306030303" pitchFamily="18" charset="0"/>
            </a:endParaRP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7938"/>
          <a:stretch/>
        </p:blipFill>
        <p:spPr>
          <a:xfrm rot="456591">
            <a:off x="428058" y="3048282"/>
            <a:ext cx="4442706" cy="306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26" y="1007609"/>
            <a:ext cx="4021439" cy="5361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3" y="274638"/>
            <a:ext cx="4405082" cy="2670433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1027594" y="730543"/>
            <a:ext cx="3383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Unikatne pregače  obogaćene </a:t>
            </a:r>
            <a:r>
              <a:rPr lang="hr-HR" sz="2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haiku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 stihovima uljepšat će vaše pripremanje slastica.</a:t>
            </a:r>
            <a:endParaRPr lang="hr-HR" sz="2400" b="1" dirty="0">
              <a:solidFill>
                <a:schemeClr val="accent4">
                  <a:lumMod val="20000"/>
                  <a:lumOff val="8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51913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7"/>
            <a:ext cx="9144000" cy="686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avokutnik 4"/>
          <p:cNvSpPr/>
          <p:nvPr/>
        </p:nvSpPr>
        <p:spPr>
          <a:xfrm>
            <a:off x="5287510" y="1141404"/>
            <a:ext cx="3824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b="1" dirty="0" smtClean="0">
                <a:solidFill>
                  <a:schemeClr val="tx2">
                    <a:lumMod val="75000"/>
                  </a:schemeClr>
                </a:solidFill>
                <a:latin typeface="Lucida Handwriting" panose="03010101010101010101" pitchFamily="66" charset="0"/>
              </a:rPr>
              <a:t>DJEČJE PREGAČE</a:t>
            </a:r>
            <a:endParaRPr lang="hr-HR" sz="2000" b="1" dirty="0">
              <a:solidFill>
                <a:srgbClr val="663300"/>
              </a:solidFill>
              <a:latin typeface="Sylfaen" panose="010A0502050306030303" pitchFamily="18" charset="0"/>
            </a:endParaRP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7938"/>
          <a:stretch/>
        </p:blipFill>
        <p:spPr>
          <a:xfrm rot="456591">
            <a:off x="3619509" y="2870971"/>
            <a:ext cx="4906949" cy="3389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" t="29181" r="54361" b="-8916"/>
          <a:stretch/>
        </p:blipFill>
        <p:spPr>
          <a:xfrm>
            <a:off x="148366" y="1237323"/>
            <a:ext cx="2879685" cy="6378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1238"/>
            <a:ext cx="5003484" cy="3033194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1547071" y="991331"/>
            <a:ext cx="3383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I za vaše najmlađe spremne su pregače </a:t>
            </a:r>
          </a:p>
          <a:p>
            <a:pPr algn="ctr"/>
            <a:r>
              <a:rPr lang="hr-HR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u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ljepšane </a:t>
            </a:r>
            <a:r>
              <a:rPr lang="hr-HR" sz="2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haiku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 stihovima o kestenu.</a:t>
            </a:r>
            <a:endParaRPr lang="hr-HR" sz="2400" b="1" dirty="0">
              <a:solidFill>
                <a:schemeClr val="accent4">
                  <a:lumMod val="20000"/>
                  <a:lumOff val="8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43136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4"/>
            <a:ext cx="91805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150" y="422446"/>
            <a:ext cx="5266928" cy="63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b="1" dirty="0" smtClean="0">
                <a:solidFill>
                  <a:schemeClr val="bg2">
                    <a:lumMod val="50000"/>
                  </a:schemeClr>
                </a:solidFill>
                <a:latin typeface="Lucida Handwriting" panose="03010101010101010101" pitchFamily="66" charset="0"/>
              </a:rPr>
              <a:t>HVATALJKE ZA ODRASLE</a:t>
            </a:r>
          </a:p>
          <a:p>
            <a:endParaRPr lang="hr-HR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8000" r="20075" b="3800"/>
          <a:stretch/>
        </p:blipFill>
        <p:spPr>
          <a:xfrm rot="20949307">
            <a:off x="4236879" y="3043437"/>
            <a:ext cx="4571213" cy="3692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579862" cy="477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60" y="548729"/>
            <a:ext cx="4920902" cy="296654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 rot="21101799">
            <a:off x="4712532" y="1062507"/>
            <a:ext cx="3383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Olakšat će vam vađenje toplih kolača iz pećnice, ali i  svakodnevne radnje u kuhinji.</a:t>
            </a:r>
            <a:endParaRPr lang="hr-HR" sz="2400" b="1" dirty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26870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lika 3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70" y="704048"/>
            <a:ext cx="7657273" cy="3879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484784"/>
            <a:ext cx="7772400" cy="2016224"/>
          </a:xfrm>
        </p:spPr>
        <p:txBody>
          <a:bodyPr>
            <a:normAutofit/>
          </a:bodyPr>
          <a:lstStyle/>
          <a:p>
            <a:r>
              <a:rPr lang="hr-HR" sz="7200" b="1" dirty="0" smtClean="0">
                <a:solidFill>
                  <a:srgbClr val="663300"/>
                </a:solidFill>
                <a:latin typeface="Curlz MT" panose="04040404050702020202" pitchFamily="82" charset="0"/>
              </a:rPr>
              <a:t>„U carstvu kestena”</a:t>
            </a:r>
            <a:r>
              <a:rPr lang="hr-HR" b="1" dirty="0" smtClean="0">
                <a:solidFill>
                  <a:srgbClr val="663300"/>
                </a:solidFill>
                <a:latin typeface="Curlz MT" panose="04040404050702020202" pitchFamily="82" charset="0"/>
              </a:rPr>
              <a:t/>
            </a:r>
            <a:br>
              <a:rPr lang="hr-HR" b="1" dirty="0" smtClean="0">
                <a:solidFill>
                  <a:srgbClr val="663300"/>
                </a:solidFill>
                <a:latin typeface="Curlz MT" panose="04040404050702020202" pitchFamily="82" charset="0"/>
              </a:rPr>
            </a:br>
            <a:endParaRPr lang="hr-HR" sz="2000" dirty="0">
              <a:solidFill>
                <a:schemeClr val="accent3">
                  <a:lumMod val="50000"/>
                </a:schemeClr>
              </a:solidFill>
              <a:latin typeface="Curlz MT" panose="040404040507020202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4869160"/>
            <a:ext cx="6112768" cy="1896616"/>
          </a:xfrm>
        </p:spPr>
        <p:txBody>
          <a:bodyPr>
            <a:normAutofit/>
          </a:bodyPr>
          <a:lstStyle/>
          <a:p>
            <a:endParaRPr lang="hr-HR" sz="1600" dirty="0" smtClean="0"/>
          </a:p>
          <a:p>
            <a:endParaRPr lang="hr-HR" sz="1600" dirty="0"/>
          </a:p>
          <a:p>
            <a:endParaRPr lang="hr-HR" sz="1600" dirty="0" smtClean="0"/>
          </a:p>
          <a:p>
            <a:endParaRPr lang="hr-HR" sz="1600" dirty="0"/>
          </a:p>
        </p:txBody>
      </p:sp>
      <p:pic>
        <p:nvPicPr>
          <p:cNvPr id="7" name="Slika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32408"/>
            <a:ext cx="792088" cy="637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969936"/>
      </p:ext>
    </p:extLst>
  </p:cSld>
  <p:clrMapOvr>
    <a:masterClrMapping/>
  </p:clrMapOvr>
  <p:transition spd="slow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64"/>
            <a:ext cx="918051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085511" y="386054"/>
            <a:ext cx="5266928" cy="63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b="1" dirty="0" smtClean="0">
                <a:solidFill>
                  <a:schemeClr val="bg2">
                    <a:lumMod val="50000"/>
                  </a:schemeClr>
                </a:solidFill>
                <a:latin typeface="Lucida Handwriting" panose="03010101010101010101" pitchFamily="66" charset="0"/>
              </a:rPr>
              <a:t>DJEČJE HVATALJKE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3" y="274638"/>
            <a:ext cx="4920902" cy="296654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 rot="21101799">
            <a:off x="759268" y="940109"/>
            <a:ext cx="3383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I najmanje ručice uz dobru zaštitu mogu biti od velike pomoći u kuhinji.</a:t>
            </a:r>
            <a:endParaRPr lang="hr-HR" sz="2400" b="1" dirty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48" y="1268760"/>
            <a:ext cx="4080906" cy="544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7" y="3140968"/>
            <a:ext cx="4201053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3809885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Pravokutnik 4"/>
          <p:cNvSpPr/>
          <p:nvPr/>
        </p:nvSpPr>
        <p:spPr>
          <a:xfrm>
            <a:off x="3275856" y="462488"/>
            <a:ext cx="19860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400" b="1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KUHAČE</a:t>
            </a:r>
            <a:r>
              <a:rPr lang="hr-HR" b="1" dirty="0" smtClean="0">
                <a:solidFill>
                  <a:srgbClr val="663300"/>
                </a:solidFill>
                <a:latin typeface="Sylfaen" panose="010A0502050306030303" pitchFamily="18" charset="0"/>
              </a:rPr>
              <a:t> </a:t>
            </a:r>
            <a:endParaRPr lang="hr-HR" b="1" dirty="0">
              <a:solidFill>
                <a:srgbClr val="663300"/>
              </a:solidFill>
              <a:latin typeface="Sylfaen" panose="010A05020503060303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9531" y="1916832"/>
            <a:ext cx="8424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sz="2400" b="1" dirty="0" smtClean="0">
              <a:solidFill>
                <a:srgbClr val="663300"/>
              </a:solidFill>
              <a:latin typeface="Sylfaen" panose="010A0502050306030303" pitchFamily="18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" y="0"/>
            <a:ext cx="9144000" cy="686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3955">
            <a:off x="4837766" y="1694279"/>
            <a:ext cx="3596407" cy="4795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9228">
            <a:off x="1033340" y="2779274"/>
            <a:ext cx="3422790" cy="4358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" y="73173"/>
            <a:ext cx="4920902" cy="296654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489148" y="460842"/>
            <a:ext cx="5266928" cy="63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b="1" dirty="0" smtClean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</a:rPr>
              <a:t>KUHAČE</a:t>
            </a:r>
            <a:endParaRPr lang="hr-HR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kstniOkvir 14"/>
          <p:cNvSpPr txBox="1"/>
          <p:nvPr/>
        </p:nvSpPr>
        <p:spPr>
          <a:xfrm rot="21101799">
            <a:off x="946846" y="757111"/>
            <a:ext cx="3383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2">
                    <a:lumMod val="90000"/>
                  </a:schemeClr>
                </a:solidFill>
                <a:latin typeface="Berlin Sans FB Demi" panose="020E0802020502020306" pitchFamily="34" charset="0"/>
              </a:rPr>
              <a:t>Svako će jelo ispasti bolje </a:t>
            </a:r>
          </a:p>
          <a:p>
            <a:pPr algn="ctr"/>
            <a:r>
              <a:rPr lang="hr-HR" sz="2400" b="1" dirty="0" smtClean="0">
                <a:solidFill>
                  <a:schemeClr val="bg2">
                    <a:lumMod val="90000"/>
                  </a:schemeClr>
                </a:solidFill>
                <a:latin typeface="Berlin Sans FB Demi" panose="020E0802020502020306" pitchFamily="34" charset="0"/>
              </a:rPr>
              <a:t>uz našu kuhaču i malo dobre volje.</a:t>
            </a:r>
            <a:endParaRPr lang="hr-HR" sz="2400" b="1" dirty="0">
              <a:solidFill>
                <a:schemeClr val="bg2">
                  <a:lumMod val="9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45455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" y="16096"/>
            <a:ext cx="9180512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22356" y="45720"/>
            <a:ext cx="8424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r-HR" sz="2400" b="1" dirty="0" smtClean="0">
              <a:solidFill>
                <a:srgbClr val="663300"/>
              </a:solidFill>
              <a:latin typeface="Sylfaen" panose="010A0502050306030303" pitchFamily="18" charset="0"/>
            </a:endParaRPr>
          </a:p>
          <a:p>
            <a:pPr marL="0" indent="0" algn="ctr">
              <a:buNone/>
            </a:pPr>
            <a:r>
              <a:rPr lang="hr-HR" sz="4000" b="1" dirty="0" smtClean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MELEM</a:t>
            </a:r>
          </a:p>
          <a:p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7713"/>
          <a:stretch/>
        </p:blipFill>
        <p:spPr>
          <a:xfrm>
            <a:off x="3851920" y="1729576"/>
            <a:ext cx="5292080" cy="450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62">
            <a:off x="548077" y="3335470"/>
            <a:ext cx="2293700" cy="3058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22" y="191944"/>
            <a:ext cx="4920902" cy="2966549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 rot="21101799">
            <a:off x="649450" y="936222"/>
            <a:ext cx="338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Za bolju cirkulaciju i lijepu kožu nanesite melem u tankom sloju.</a:t>
            </a:r>
            <a:endParaRPr lang="hr-HR" sz="2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9126"/>
      </p:ext>
    </p:extLst>
  </p:cSld>
  <p:clrMapOvr>
    <a:masterClrMapping/>
  </p:clrMapOvr>
  <p:transition spd="slow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632324" y="250713"/>
            <a:ext cx="8424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POKLON SET </a:t>
            </a:r>
          </a:p>
          <a:p>
            <a:pPr marL="0" indent="0" algn="ctr">
              <a:buNone/>
            </a:pPr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„ U carstvu kestena”</a:t>
            </a:r>
          </a:p>
          <a:p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399" r="5502" b="3401"/>
          <a:stretch/>
        </p:blipFill>
        <p:spPr>
          <a:xfrm rot="20749517">
            <a:off x="4728457" y="1031935"/>
            <a:ext cx="4341840" cy="2737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15399" r="17314" b="16002"/>
          <a:stretch/>
        </p:blipFill>
        <p:spPr>
          <a:xfrm rot="21339840">
            <a:off x="4433725" y="4166917"/>
            <a:ext cx="4428505" cy="235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6974" r="2359" b="1415"/>
          <a:stretch/>
        </p:blipFill>
        <p:spPr>
          <a:xfrm>
            <a:off x="154911" y="2090584"/>
            <a:ext cx="3380876" cy="4401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44" y="1589190"/>
            <a:ext cx="3580105" cy="3384376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3491880" y="2141356"/>
            <a:ext cx="229570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Sadržaj seta: </a:t>
            </a:r>
          </a:p>
          <a:p>
            <a:pPr marL="285750" indent="-285750">
              <a:buFontTx/>
              <a:buChar char="-"/>
            </a:pP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Kuharica</a:t>
            </a:r>
          </a:p>
          <a:p>
            <a:pPr marL="285750" indent="-285750">
              <a:buFontTx/>
              <a:buChar char="-"/>
            </a:pP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Prega</a:t>
            </a:r>
            <a:r>
              <a:rPr lang="hr-HR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č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Kuha</a:t>
            </a:r>
            <a:r>
              <a:rPr lang="hr-HR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č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Hvataljka</a:t>
            </a:r>
          </a:p>
          <a:p>
            <a:pPr marL="285750" indent="-285750">
              <a:buFontTx/>
              <a:buChar char="-"/>
            </a:pP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Kutija</a:t>
            </a:r>
            <a:endParaRPr lang="hr-HR" sz="2400" b="1" dirty="0">
              <a:solidFill>
                <a:schemeClr val="accent4">
                  <a:lumMod val="20000"/>
                  <a:lumOff val="8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85759"/>
      </p:ext>
    </p:extLst>
  </p:cSld>
  <p:clrMapOvr>
    <a:masterClrMapping/>
  </p:clrMapOvr>
  <p:transition spd="med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9202216" cy="682595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823331" y="59998"/>
            <a:ext cx="8424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b="1" dirty="0" smtClean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POKLON SET </a:t>
            </a:r>
          </a:p>
          <a:p>
            <a:pPr marL="0" indent="0" algn="ctr">
              <a:buNone/>
            </a:pPr>
            <a:r>
              <a:rPr lang="hr-HR" sz="2800" b="1" dirty="0" smtClean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„ Za velike i male” </a:t>
            </a:r>
          </a:p>
          <a:p>
            <a:endParaRPr lang="hr-HR" sz="36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29525" b="-400"/>
          <a:stretch/>
        </p:blipFill>
        <p:spPr>
          <a:xfrm rot="21148181">
            <a:off x="298389" y="118012"/>
            <a:ext cx="2721799" cy="3308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99" y="1233253"/>
            <a:ext cx="5837821" cy="4815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709" y="2783722"/>
            <a:ext cx="4526081" cy="4110720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628298" y="3688350"/>
            <a:ext cx="30001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Sadržaj seta: 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Kuharica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Pregača za odrasle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Dječja prega</a:t>
            </a:r>
            <a:r>
              <a:rPr lang="hr-HR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č</a:t>
            </a: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a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Kuhača velika i mala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Hvataljka za odrasle</a:t>
            </a:r>
          </a:p>
          <a:p>
            <a:pPr marL="285750" indent="-285750">
              <a:buFontTx/>
              <a:buChar char="-"/>
            </a:pP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Dječja hvataljka</a:t>
            </a:r>
          </a:p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K</a:t>
            </a:r>
            <a:r>
              <a:rPr lang="hr-H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Berlin Sans FB Demi" panose="020E0802020502020306" pitchFamily="34" charset="0"/>
              </a:rPr>
              <a:t>utija</a:t>
            </a:r>
            <a:endParaRPr lang="hr-HR" sz="2000" b="1" dirty="0">
              <a:solidFill>
                <a:schemeClr val="accent4">
                  <a:lumMod val="20000"/>
                  <a:lumOff val="8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080338"/>
      </p:ext>
    </p:extLst>
  </p:cSld>
  <p:clrMapOvr>
    <a:masterClrMapping/>
  </p:clrMapOvr>
  <p:transition spd="slow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1" y="18312"/>
            <a:ext cx="68365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3" y="692696"/>
            <a:ext cx="8229600" cy="1143000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urlz MT" panose="04040404050702020202" pitchFamily="82" charset="0"/>
              </a:rPr>
              <a:t>Cilj projekta:</a:t>
            </a:r>
            <a:endParaRPr lang="hr-HR" b="1" dirty="0">
              <a:solidFill>
                <a:schemeClr val="accent6">
                  <a:lumMod val="60000"/>
                  <a:lumOff val="40000"/>
                </a:schemeClr>
              </a:solidFill>
              <a:latin typeface="Curlz MT" panose="040404040507020202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23" y="18161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Istražiti važnost kestena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u životu našega kraja i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prezentirati široj javnosti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svoje aktivnosti, proizvode i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zaključke u cilju očuvanja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nematerijalne kulturne </a:t>
            </a:r>
          </a:p>
          <a:p>
            <a:pPr marL="0" indent="0" algn="ctr">
              <a:buNone/>
            </a:pPr>
            <a:r>
              <a:rPr lang="hr-HR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baštine.</a:t>
            </a:r>
          </a:p>
        </p:txBody>
      </p:sp>
      <p:pic>
        <p:nvPicPr>
          <p:cNvPr id="6" name="Slika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131522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28" y="3429000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98" y="1494133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368" y="4725144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2481"/>
            <a:ext cx="396044" cy="42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95811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31"/>
            <a:ext cx="9144000" cy="68630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151712" cy="28369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72696"/>
            <a:ext cx="8229600" cy="1143000"/>
          </a:xfrm>
        </p:spPr>
        <p:txBody>
          <a:bodyPr>
            <a:noAutofit/>
          </a:bodyPr>
          <a:lstStyle/>
          <a:p>
            <a:r>
              <a:rPr lang="hr-HR" sz="9600" b="1" dirty="0" smtClean="0">
                <a:solidFill>
                  <a:schemeClr val="bg1">
                    <a:lumMod val="50000"/>
                  </a:schemeClr>
                </a:solidFill>
                <a:latin typeface="Curlz MT" panose="04040404050702020202" pitchFamily="82" charset="0"/>
              </a:rPr>
              <a:t>Aktivnosti</a:t>
            </a:r>
            <a:endParaRPr lang="hr-HR" sz="9600" b="1" dirty="0">
              <a:solidFill>
                <a:schemeClr val="bg1">
                  <a:lumMod val="50000"/>
                </a:schemeClr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4130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4" y="-1"/>
            <a:ext cx="9158314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6485" y="-232832"/>
            <a:ext cx="8229600" cy="1143000"/>
          </a:xfrm>
        </p:spPr>
        <p:txBody>
          <a:bodyPr>
            <a:normAutofit/>
          </a:bodyPr>
          <a:lstStyle/>
          <a:p>
            <a:r>
              <a:rPr lang="hr-HR" sz="3600" b="1" dirty="0" smtClean="0">
                <a:solidFill>
                  <a:srgbClr val="663300"/>
                </a:solidFill>
                <a:latin typeface="Curlz MT" panose="04040404050702020202" pitchFamily="82" charset="0"/>
              </a:rPr>
              <a:t>SAKUPLJANJE KESTENA</a:t>
            </a:r>
            <a:endParaRPr lang="hr-HR" sz="3600" b="1" dirty="0">
              <a:solidFill>
                <a:srgbClr val="663300"/>
              </a:solidFill>
              <a:latin typeface="Curlz MT" panose="04040404050702020202" pitchFamily="82" charset="0"/>
            </a:endParaRPr>
          </a:p>
        </p:txBody>
      </p:sp>
      <p:pic>
        <p:nvPicPr>
          <p:cNvPr id="1026" name="Picture 2" descr="C:\Users\OPRTALJ\Desktop\20171012_094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89" y="2562547"/>
            <a:ext cx="4604535" cy="3453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OPRTALJ\Desktop\20171012_095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680" y="871212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OPRTALJ\Desktop\20171012_110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4" y="827613"/>
            <a:ext cx="3384376" cy="4512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Slika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60" y="1556793"/>
            <a:ext cx="408023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4" y="5169885"/>
            <a:ext cx="7395003" cy="161190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0043" y="55270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Jednog jesenskog jutra čizme smo navukli</a:t>
            </a:r>
          </a:p>
          <a:p>
            <a:pPr marL="0" indent="0" algn="ctr">
              <a:buNone/>
            </a:pP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 i u berbu kestena se odvukli.</a:t>
            </a:r>
            <a:endParaRPr lang="hr-HR" sz="2000" dirty="0">
              <a:solidFill>
                <a:schemeClr val="accent6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872228"/>
      </p:ext>
    </p:extLst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61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475656"/>
          </a:xfrm>
        </p:spPr>
        <p:txBody>
          <a:bodyPr>
            <a:normAutofit fontScale="90000"/>
          </a:bodyPr>
          <a:lstStyle/>
          <a:p>
            <a:r>
              <a:rPr lang="hr-HR" sz="36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KUHANJE, ČIŠĆENJE KESTENA I ZAMRZAVANJE PIREA</a:t>
            </a:r>
            <a:r>
              <a:rPr lang="hr-HR" b="1" dirty="0">
                <a:solidFill>
                  <a:srgbClr val="663300"/>
                </a:solidFill>
                <a:latin typeface="Curlz MT" panose="04040404050702020202" pitchFamily="82" charset="0"/>
              </a:rPr>
              <a:t/>
            </a:r>
            <a:br>
              <a:rPr lang="hr-HR" b="1" dirty="0">
                <a:solidFill>
                  <a:srgbClr val="663300"/>
                </a:solidFill>
                <a:latin typeface="Curlz MT" panose="04040404050702020202" pitchFamily="82" charset="0"/>
              </a:rPr>
            </a:br>
            <a:endParaRPr lang="hr-HR" b="1" dirty="0">
              <a:solidFill>
                <a:srgbClr val="663300"/>
              </a:solidFill>
              <a:latin typeface="Curlz MT" panose="04040404050702020202" pitchFamily="82" charset="0"/>
            </a:endParaRPr>
          </a:p>
        </p:txBody>
      </p:sp>
      <p:pic>
        <p:nvPicPr>
          <p:cNvPr id="2052" name="Picture 4" descr="C:\Users\OPRTALJ\Desktop\20171017_091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27" y="1303884"/>
            <a:ext cx="4968552" cy="372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OPRTALJ\Desktop\20171017_093607_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2" y="3400014"/>
            <a:ext cx="4468440" cy="3351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45" y="2496207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29042"/>
            <a:ext cx="396044" cy="42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82758"/>
            <a:ext cx="3938736" cy="221613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-2061540" y="1686399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Kad se male ruke slože</a:t>
            </a:r>
          </a:p>
          <a:p>
            <a:pPr marL="0" indent="0" algn="ctr">
              <a:buNone/>
            </a:pPr>
            <a:r>
              <a:rPr lang="hr-HR" sz="20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Očistiti sve kestene se može..</a:t>
            </a:r>
            <a:endParaRPr lang="hr-HR" sz="2000" dirty="0">
              <a:solidFill>
                <a:schemeClr val="accent6">
                  <a:lumMod val="50000"/>
                </a:schemeClr>
              </a:solidFill>
              <a:latin typeface="Sylfaen" panose="010A0502050306030303" pitchFamily="18" charset="0"/>
            </a:endParaRPr>
          </a:p>
        </p:txBody>
      </p:sp>
      <p:pic>
        <p:nvPicPr>
          <p:cNvPr id="11" name="Slika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92750"/>
            <a:ext cx="396044" cy="421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291221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" y="-417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noAutofit/>
          </a:bodyPr>
          <a:lstStyle/>
          <a:p>
            <a:r>
              <a:rPr lang="hr-HR" sz="3600" dirty="0" smtClean="0">
                <a:solidFill>
                  <a:srgbClr val="663300"/>
                </a:solidFill>
                <a:latin typeface="Lucida Handwriting" panose="03010101010101010101" pitchFamily="66" charset="0"/>
              </a:rPr>
              <a:t>PRIKUPLJANJE RECEPATA OD KESTENA</a:t>
            </a:r>
            <a:r>
              <a:rPr lang="hr-HR" sz="4800" dirty="0">
                <a:solidFill>
                  <a:srgbClr val="663300"/>
                </a:solidFill>
              </a:rPr>
              <a:t/>
            </a:r>
            <a:br>
              <a:rPr lang="hr-HR" sz="4800" dirty="0">
                <a:solidFill>
                  <a:srgbClr val="663300"/>
                </a:solidFill>
              </a:rPr>
            </a:br>
            <a:r>
              <a:rPr lang="hr-HR" sz="5400" dirty="0"/>
              <a:t/>
            </a:r>
            <a:br>
              <a:rPr lang="hr-HR" sz="5400" dirty="0"/>
            </a:br>
            <a:endParaRPr lang="hr-HR" sz="5400" dirty="0"/>
          </a:p>
        </p:txBody>
      </p:sp>
      <p:pic>
        <p:nvPicPr>
          <p:cNvPr id="5" name="Slika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57192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288152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011" y="305750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6" y="1439730"/>
            <a:ext cx="3708177" cy="4944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61" y="1043965"/>
            <a:ext cx="4806371" cy="554828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413942" y="2059003"/>
            <a:ext cx="298557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Kesten u marmeladi, 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torti ili </a:t>
            </a:r>
            <a:r>
              <a:rPr lang="hr-HR" sz="2800" dirty="0" err="1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roladi</a:t>
            </a: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 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Sve nam dobro zvuči, 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pa sad ti odluči!!!</a:t>
            </a:r>
          </a:p>
        </p:txBody>
      </p:sp>
    </p:spTree>
    <p:extLst>
      <p:ext uri="{BB962C8B-B14F-4D97-AF65-F5344CB8AC3E}">
        <p14:creationId xmlns:p14="http://schemas.microsoft.com/office/powerpoint/2010/main" val="3924321761"/>
      </p:ext>
    </p:extLst>
  </p:cSld>
  <p:clrMapOvr>
    <a:masterClrMapping/>
  </p:clrMapOvr>
  <p:transition spd="slow" advTm="7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</a:rPr>
              <a:t>PRIPREMANJE I TISKANJE KUHARICE</a:t>
            </a:r>
            <a:endParaRPr lang="hr-HR" dirty="0">
              <a:solidFill>
                <a:schemeClr val="accent3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Slika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17800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78559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46817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1247"/>
            <a:ext cx="5652120" cy="4239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2207844"/>
            <a:ext cx="3960440" cy="422866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796136" y="2937794"/>
            <a:ext cx="298557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Priprema za tisak nije laka stvar.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No isplatilo se, </a:t>
            </a:r>
          </a:p>
          <a:p>
            <a:pPr marL="0" indent="0" algn="ctr">
              <a:buNone/>
            </a:pPr>
            <a:r>
              <a:rPr lang="hr-HR" sz="2800" dirty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b</a:t>
            </a: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it će to nekome</a:t>
            </a:r>
          </a:p>
          <a:p>
            <a:pPr marL="0" indent="0" algn="ctr">
              <a:buNone/>
            </a:pPr>
            <a:r>
              <a:rPr lang="hr-HR" sz="2800" dirty="0" smtClean="0">
                <a:solidFill>
                  <a:schemeClr val="accent3">
                    <a:lumMod val="50000"/>
                  </a:schemeClr>
                </a:solidFill>
                <a:latin typeface="Sylfaen" panose="010A0502050306030303" pitchFamily="18" charset="0"/>
              </a:rPr>
              <a:t>lijepi dar</a:t>
            </a:r>
            <a:r>
              <a:rPr lang="hr-HR" sz="2800" dirty="0" smtClean="0">
                <a:solidFill>
                  <a:schemeClr val="accent6">
                    <a:lumMod val="50000"/>
                  </a:schemeClr>
                </a:solidFill>
                <a:latin typeface="Sylfaen" panose="010A050205030603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6129569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32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445624" cy="114300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accent2">
                    <a:lumMod val="75000"/>
                  </a:schemeClr>
                </a:solidFill>
                <a:latin typeface="Lucida Handwriting" panose="03010101010101010101" pitchFamily="66" charset="0"/>
              </a:rPr>
              <a:t>IZRADA UPORABNIH PREDMETA NA TEMU KESTENA</a:t>
            </a:r>
            <a:endParaRPr lang="hr-HR" dirty="0">
              <a:solidFill>
                <a:schemeClr val="accent2">
                  <a:lumMod val="75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098" name="Picture 2" descr="C:\Users\OPRTALJ\Desktop\31239521_1883613101684148_921751846887673036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598">
            <a:off x="275313" y="2066808"/>
            <a:ext cx="3343497" cy="4457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OPRTALJ\Desktop\31354790_1883613438350781_25757260324012032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295">
            <a:off x="5225714" y="1873300"/>
            <a:ext cx="3494299" cy="465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Slika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7803"/>
            <a:ext cx="473108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2025" y="2346946"/>
            <a:ext cx="307234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4482679"/>
            <a:ext cx="3384376" cy="28847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156581" y="4885358"/>
            <a:ext cx="2985574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400" dirty="0" smtClean="0">
                <a:solidFill>
                  <a:schemeClr val="accent2">
                    <a:lumMod val="75000"/>
                  </a:schemeClr>
                </a:solidFill>
                <a:latin typeface="Sylfaen" panose="010A0502050306030303" pitchFamily="18" charset="0"/>
              </a:rPr>
              <a:t>Oslikati kuhače</a:t>
            </a:r>
            <a:r>
              <a:rPr lang="hr-HR" sz="2400" dirty="0">
                <a:solidFill>
                  <a:schemeClr val="accent2">
                    <a:lumMod val="75000"/>
                  </a:schemeClr>
                </a:solidFill>
                <a:latin typeface="Sylfaen" panose="010A0502050306030303" pitchFamily="18" charset="0"/>
              </a:rPr>
              <a:t> </a:t>
            </a:r>
            <a:r>
              <a:rPr lang="hr-HR" sz="2400" dirty="0" smtClean="0">
                <a:solidFill>
                  <a:schemeClr val="accent2">
                    <a:lumMod val="75000"/>
                  </a:schemeClr>
                </a:solidFill>
                <a:latin typeface="Sylfaen" panose="010A0502050306030303" pitchFamily="18" charset="0"/>
              </a:rPr>
              <a:t>te sašiti pregače i hvataljke bilo je lako, ali to ne može baš svatko.</a:t>
            </a:r>
          </a:p>
        </p:txBody>
      </p:sp>
    </p:spTree>
    <p:extLst>
      <p:ext uri="{BB962C8B-B14F-4D97-AF65-F5344CB8AC3E}">
        <p14:creationId xmlns:p14="http://schemas.microsoft.com/office/powerpoint/2010/main" val="3549055617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413</Words>
  <Application>Microsoft Office PowerPoint</Application>
  <PresentationFormat>Prikaz na zaslonu (4:3)</PresentationFormat>
  <Paragraphs>89</Paragraphs>
  <Slides>24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4" baseType="lpstr">
      <vt:lpstr>Arial</vt:lpstr>
      <vt:lpstr>Berlin Sans FB Demi</vt:lpstr>
      <vt:lpstr>Calibri</vt:lpstr>
      <vt:lpstr>Cambria</vt:lpstr>
      <vt:lpstr>Curlz MT</vt:lpstr>
      <vt:lpstr>Lucida Handwriting</vt:lpstr>
      <vt:lpstr>Segoe UI Emoji</vt:lpstr>
      <vt:lpstr>Sylfaen</vt:lpstr>
      <vt:lpstr>Times New Roman</vt:lpstr>
      <vt:lpstr>Office Theme</vt:lpstr>
      <vt:lpstr>PowerPoint prezentacija</vt:lpstr>
      <vt:lpstr>„U carstvu kestena” </vt:lpstr>
      <vt:lpstr>Cilj projekta:</vt:lpstr>
      <vt:lpstr>Aktivnosti</vt:lpstr>
      <vt:lpstr>SAKUPLJANJE KESTENA</vt:lpstr>
      <vt:lpstr>KUHANJE, ČIŠĆENJE KESTENA I ZAMRZAVANJE PIREA </vt:lpstr>
      <vt:lpstr>PRIKUPLJANJE RECEPATA OD KESTENA  </vt:lpstr>
      <vt:lpstr>PRIPREMANJE I TISKANJE KUHARICE</vt:lpstr>
      <vt:lpstr>IZRADA UPORABNIH PREDMETA NA TEMU KESTENA</vt:lpstr>
      <vt:lpstr>PISANJE HAIKU POEZIJE NA TEMU KESTENA </vt:lpstr>
      <vt:lpstr>IZRADA LIKOVNIH RADOVA NA TEMU KESTENA </vt:lpstr>
      <vt:lpstr>GLEDANJE DOKUMENTARACA O LJEKOVITIM SVOJSTVIMA KESTENA </vt:lpstr>
      <vt:lpstr>IZRADA MELEMA OD KESTENA</vt:lpstr>
      <vt:lpstr>IZRADA KOLAČA OD KESTENA</vt:lpstr>
      <vt:lpstr>Završni proizvodi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LJUBICA PUŠKAR</cp:lastModifiedBy>
  <cp:revision>103</cp:revision>
  <cp:lastPrinted>2018-04-25T07:43:38Z</cp:lastPrinted>
  <dcterms:created xsi:type="dcterms:W3CDTF">2018-04-24T15:07:10Z</dcterms:created>
  <dcterms:modified xsi:type="dcterms:W3CDTF">2024-03-13T10:04:55Z</dcterms:modified>
</cp:coreProperties>
</file>